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97" r:id="rId2"/>
    <p:sldId id="326" r:id="rId3"/>
    <p:sldId id="257" r:id="rId4"/>
    <p:sldId id="265" r:id="rId5"/>
    <p:sldId id="365" r:id="rId6"/>
    <p:sldId id="399" r:id="rId7"/>
    <p:sldId id="328" r:id="rId8"/>
    <p:sldId id="401" r:id="rId9"/>
    <p:sldId id="402" r:id="rId10"/>
    <p:sldId id="403" r:id="rId11"/>
    <p:sldId id="400" r:id="rId12"/>
    <p:sldId id="368" r:id="rId13"/>
    <p:sldId id="369" r:id="rId14"/>
    <p:sldId id="330" r:id="rId15"/>
    <p:sldId id="404" r:id="rId16"/>
    <p:sldId id="405" r:id="rId17"/>
    <p:sldId id="372" r:id="rId18"/>
    <p:sldId id="373" r:id="rId19"/>
    <p:sldId id="338" r:id="rId20"/>
    <p:sldId id="374" r:id="rId21"/>
    <p:sldId id="341" r:id="rId22"/>
    <p:sldId id="406" r:id="rId23"/>
    <p:sldId id="407" r:id="rId24"/>
    <p:sldId id="408" r:id="rId25"/>
    <p:sldId id="411" r:id="rId26"/>
    <p:sldId id="413" r:id="rId27"/>
    <p:sldId id="414" r:id="rId28"/>
    <p:sldId id="410" r:id="rId29"/>
    <p:sldId id="412" r:id="rId30"/>
    <p:sldId id="415" r:id="rId31"/>
    <p:sldId id="417" r:id="rId32"/>
    <p:sldId id="418" r:id="rId33"/>
    <p:sldId id="419" r:id="rId34"/>
    <p:sldId id="398" r:id="rId35"/>
  </p:sldIdLst>
  <p:sldSz cx="9144000" cy="5715000" type="screen16x10"/>
  <p:notesSz cx="6858000" cy="9144000"/>
  <p:defaultTextStyle>
    <a:defPPr>
      <a:defRPr lang="zh-CN"/>
    </a:defPPr>
    <a:lvl1pPr marL="0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6EC2"/>
    <a:srgbClr val="AFABAB"/>
    <a:srgbClr val="C7C5C5"/>
    <a:srgbClr val="F7F6F6"/>
    <a:srgbClr val="579CBE"/>
    <a:srgbClr val="F4A700"/>
    <a:srgbClr val="FBFBFB"/>
    <a:srgbClr val="F1F1F1"/>
    <a:srgbClr val="9BAED9"/>
    <a:srgbClr val="5474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 autoAdjust="0"/>
    <p:restoredTop sz="77035" autoAdjust="0"/>
  </p:normalViewPr>
  <p:slideViewPr>
    <p:cSldViewPr snapToGrid="0">
      <p:cViewPr varScale="1">
        <p:scale>
          <a:sx n="121" d="100"/>
          <a:sy n="121" d="100"/>
        </p:scale>
        <p:origin x="546" y="10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4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93411-B1E0-2249-8B84-F385407C06DC}" type="datetimeFigureOut">
              <a:rPr kumimoji="1" lang="zh-CN" altLang="en-US" smtClean="0"/>
              <a:t>2016/11/11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F5EF87-330F-BF4B-B277-F2271DD88F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4770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754D1-EC2B-6C47-9B0D-998F96595F20}" type="datetimeFigureOut">
              <a:rPr kumimoji="1" lang="zh-CN" altLang="en-US" smtClean="0"/>
              <a:t>2016/11/11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A7E58-47B6-1440-B90D-909FFB9CE9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8516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7249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今天的分享主要三个部分，可能有些同学还不怎么熟悉热补丁，我们先来简单介绍一下什么是热补丁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第二部分用时间为主线，将</a:t>
            </a:r>
            <a:r>
              <a:rPr lang="en-US" altLang="zh-CN" dirty="0" smtClean="0"/>
              <a:t>Tinker</a:t>
            </a:r>
            <a:r>
              <a:rPr lang="zh-CN" altLang="en-US" dirty="0" smtClean="0"/>
              <a:t>框架的实现分为四个阶段，每个阶段都有着自己的核心问题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第三部分也是无论是</a:t>
            </a:r>
            <a:r>
              <a:rPr lang="en-US" altLang="zh-CN" dirty="0" smtClean="0"/>
              <a:t>Tinker</a:t>
            </a:r>
            <a:r>
              <a:rPr lang="zh-CN" altLang="en-US" dirty="0" smtClean="0"/>
              <a:t>还是微信，我们对开源的看法，还有以后开源的一些做法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483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QZone</a:t>
            </a:r>
            <a:r>
              <a:rPr lang="zh-CN" altLang="en-US" dirty="0" smtClean="0"/>
              <a:t>方案非常简单，它主要利用了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classloader</a:t>
            </a:r>
            <a:r>
              <a:rPr lang="zh-CN" altLang="en-US" dirty="0" smtClean="0"/>
              <a:t>查找类的顺序。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当出现重复类的时候，优先使用补丁中修改过的类。</a:t>
            </a:r>
            <a:endParaRPr lang="en-US" altLang="zh-CN" dirty="0" smtClean="0"/>
          </a:p>
          <a:p>
            <a:r>
              <a:rPr lang="zh-CN" altLang="en-US" dirty="0" smtClean="0"/>
              <a:t>它的原理介绍在以下的这一篇文章，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但是这个方案主要问题是在</a:t>
            </a:r>
            <a:r>
              <a:rPr lang="en-US" altLang="zh-CN" dirty="0" err="1" smtClean="0"/>
              <a:t>dalvik</a:t>
            </a:r>
            <a:r>
              <a:rPr lang="zh-CN" altLang="en-US" dirty="0" smtClean="0"/>
              <a:t>在加载修改的类的时候会出现一个</a:t>
            </a:r>
            <a:r>
              <a:rPr lang="en-US" altLang="zh-CN" dirty="0" smtClean="0"/>
              <a:t>crash</a:t>
            </a:r>
            <a:r>
              <a:rPr lang="zh-CN" altLang="en-US" dirty="0" smtClean="0"/>
              <a:t>，当时解决方案是下面这篇文章的插桩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这套方案的特点是非常简单，而且兼容性不错。客户端的工作在一两周内就完成了，不过这段时间主要工作量是在补丁的后台管理与上线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到了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月份，准备灰度上线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1742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本来是轻轻松松完成方案，准备开开心心的上线。但是缺发现了两个问题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marL="228600" indent="-228600">
              <a:buAutoNum type="arabicPeriod"/>
            </a:pPr>
            <a:r>
              <a:rPr kumimoji="1" lang="zh-CN" altLang="en-US" dirty="0" smtClean="0"/>
              <a:t>刚把基础版本发出去，还没开始灰度推送补丁的时候，就收到启动报警，启动时间比之前增加了</a:t>
            </a:r>
            <a:r>
              <a:rPr kumimoji="1" lang="en-US" altLang="zh-CN" dirty="0" smtClean="0"/>
              <a:t>10%</a:t>
            </a:r>
            <a:r>
              <a:rPr kumimoji="1" lang="zh-CN" altLang="en-US" dirty="0" smtClean="0"/>
              <a:t>以上</a:t>
            </a:r>
            <a:endParaRPr kumimoji="1" lang="en-US" altLang="zh-CN" dirty="0" smtClean="0"/>
          </a:p>
          <a:p>
            <a:pPr marL="228600" indent="-228600">
              <a:buAutoNum type="arabicPeriod"/>
            </a:pPr>
            <a:r>
              <a:rPr kumimoji="1" lang="zh-CN" altLang="en-US" dirty="0" smtClean="0"/>
              <a:t>在另外一个测试在，</a:t>
            </a:r>
            <a:r>
              <a:rPr kumimoji="1" lang="en-US" altLang="zh-CN" dirty="0" smtClean="0"/>
              <a:t>art</a:t>
            </a:r>
            <a:r>
              <a:rPr kumimoji="1" lang="zh-CN" altLang="en-US" dirty="0" smtClean="0"/>
              <a:t>平台补丁后无法启动，竟然还报一个静态变量空指针！一个静态变量</a:t>
            </a:r>
            <a:r>
              <a:rPr kumimoji="1" lang="en-US" altLang="zh-CN" dirty="0" err="1" smtClean="0"/>
              <a:t>boolean</a:t>
            </a:r>
            <a:r>
              <a:rPr kumimoji="1" lang="zh-CN" altLang="en-US" dirty="0" smtClean="0"/>
              <a:t>变量还可以空指针。</a:t>
            </a:r>
          </a:p>
          <a:p>
            <a:pPr marL="228600" indent="-228600">
              <a:buAutoNum type="arabicPeriod"/>
            </a:pPr>
            <a:endParaRPr kumimoji="1" lang="zh-CN" altLang="en-US" dirty="0" smtClean="0"/>
          </a:p>
          <a:p>
            <a:pPr marL="0" indent="0">
              <a:buNone/>
            </a:pPr>
            <a:r>
              <a:rPr kumimoji="1" lang="zh-CN" altLang="en-US" dirty="0" smtClean="0"/>
              <a:t>当时是感觉比较迷茫，带着这两个问题，咨询了一下</a:t>
            </a:r>
            <a:r>
              <a:rPr kumimoji="1" lang="en-US" altLang="zh-CN" dirty="0" err="1" smtClean="0"/>
              <a:t>Qzone</a:t>
            </a:r>
            <a:r>
              <a:rPr kumimoji="1" lang="zh-CN" altLang="en-US" dirty="0" smtClean="0"/>
              <a:t>，也没有得到答案</a:t>
            </a:r>
            <a:endParaRPr kumimoji="1"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我们的牛刀小试就差点走火入魔了，这个经历告诉我们一个道理，一定要知道它的原理</a:t>
            </a:r>
            <a:endParaRPr kumimoji="1"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r>
              <a:rPr kumimoji="1" lang="zh-CN" altLang="en-US" dirty="0" smtClean="0"/>
              <a:t>带着这两个问题，把工作停下来三周，彻底的把</a:t>
            </a:r>
            <a:r>
              <a:rPr kumimoji="1" lang="en-US" altLang="zh-CN" dirty="0" err="1" smtClean="0"/>
              <a:t>dalvik</a:t>
            </a:r>
            <a:r>
              <a:rPr kumimoji="1" lang="zh-CN" altLang="en-US" dirty="0" smtClean="0"/>
              <a:t>跟</a:t>
            </a:r>
            <a:r>
              <a:rPr kumimoji="1" lang="en-US" altLang="zh-CN" dirty="0" smtClean="0"/>
              <a:t>art</a:t>
            </a:r>
            <a:r>
              <a:rPr kumimoji="1" lang="zh-CN" altLang="en-US" dirty="0" smtClean="0"/>
              <a:t>的执行流程研究了一遍</a:t>
            </a:r>
          </a:p>
          <a:p>
            <a:r>
              <a:rPr kumimoji="1" lang="zh-CN" altLang="en-US" dirty="0" smtClean="0"/>
              <a:t>怎么研究？</a:t>
            </a:r>
            <a:endParaRPr kumimoji="1" lang="en-US" altLang="zh-CN" dirty="0" smtClean="0"/>
          </a:p>
          <a:p>
            <a:pPr marL="228600" indent="-228600">
              <a:buAutoNum type="arabicPeriod"/>
            </a:pPr>
            <a:r>
              <a:rPr kumimoji="1" lang="zh-CN" altLang="en-US" baseline="0" dirty="0" smtClean="0"/>
              <a:t>首先肯定是看代码</a:t>
            </a:r>
            <a:endParaRPr kumimoji="1" lang="en-US" altLang="zh-CN" baseline="0" dirty="0" smtClean="0"/>
          </a:p>
          <a:p>
            <a:pPr marL="228600" indent="-228600">
              <a:buAutoNum type="arabicPeriod"/>
            </a:pPr>
            <a:r>
              <a:rPr kumimoji="1" lang="zh-CN" altLang="en-US" baseline="0" dirty="0" smtClean="0"/>
              <a:t>编</a:t>
            </a:r>
            <a:r>
              <a:rPr kumimoji="1" lang="en-US" altLang="zh-CN" baseline="0" dirty="0" smtClean="0"/>
              <a:t>rom</a:t>
            </a:r>
            <a:r>
              <a:rPr kumimoji="1" lang="zh-CN" altLang="en-US" baseline="0" dirty="0" smtClean="0"/>
              <a:t>，把日志打开，有需要还要自己去增加日志</a:t>
            </a:r>
            <a:endParaRPr kumimoji="1" lang="en-US" altLang="zh-CN" baseline="0" dirty="0" smtClean="0"/>
          </a:p>
          <a:p>
            <a:pPr marL="228600" indent="-228600">
              <a:buAutoNum type="arabicPeriod"/>
            </a:pPr>
            <a:r>
              <a:rPr kumimoji="1" lang="zh-CN" altLang="en-US" baseline="0" dirty="0" smtClean="0"/>
              <a:t>为了看清对象内存排列，还要把内存</a:t>
            </a:r>
            <a:r>
              <a:rPr kumimoji="1" lang="en-US" altLang="zh-CN" baseline="0" dirty="0" smtClean="0"/>
              <a:t>dump</a:t>
            </a:r>
            <a:r>
              <a:rPr kumimoji="1" lang="zh-CN" altLang="en-US" baseline="0" dirty="0" smtClean="0"/>
              <a:t>出来，</a:t>
            </a:r>
            <a:endParaRPr kumimoji="1"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0729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我们首先看系统为什么会检查</a:t>
            </a:r>
            <a:r>
              <a:rPr kumimoji="1" lang="en-US" altLang="zh-CN" dirty="0" err="1" smtClean="0"/>
              <a:t>preverify</a:t>
            </a:r>
            <a:r>
              <a:rPr kumimoji="1" lang="zh-CN" altLang="en-US" dirty="0" smtClean="0"/>
              <a:t>标志，插桩为什么有效</a:t>
            </a:r>
          </a:p>
          <a:p>
            <a:r>
              <a:rPr kumimoji="1" lang="en-US" altLang="zh-CN" dirty="0" smtClean="0"/>
              <a:t>Verify </a:t>
            </a:r>
            <a:r>
              <a:rPr kumimoji="1" lang="zh-CN" altLang="en-US" dirty="0" smtClean="0"/>
              <a:t>访问权限，指令跟</a:t>
            </a:r>
            <a:r>
              <a:rPr kumimoji="1" lang="en-US" altLang="zh-CN" dirty="0" err="1" smtClean="0"/>
              <a:t>opcode</a:t>
            </a:r>
            <a:r>
              <a:rPr kumimoji="1" lang="zh-CN" altLang="en-US" dirty="0" smtClean="0"/>
              <a:t>的合法性，寄存器数量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插桩的耗时原因是运行时做</a:t>
            </a:r>
            <a:r>
              <a:rPr kumimoji="1" lang="en-US" altLang="zh-CN" dirty="0" smtClean="0"/>
              <a:t>verify</a:t>
            </a:r>
            <a:r>
              <a:rPr kumimoji="1" lang="zh-CN" altLang="en-US" dirty="0" smtClean="0"/>
              <a:t>以及</a:t>
            </a:r>
            <a:r>
              <a:rPr kumimoji="1" lang="en-US" altLang="zh-CN" dirty="0" smtClean="0"/>
              <a:t>optimize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optimize</a:t>
            </a:r>
            <a:r>
              <a:rPr kumimoji="1" lang="zh-CN" altLang="en-US" dirty="0" smtClean="0"/>
              <a:t>的关键是一些内联以及指令的优化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插桩是不是就一定可以？这里其实是有一个</a:t>
            </a:r>
            <a:r>
              <a:rPr kumimoji="1" lang="en-US" altLang="zh-CN" dirty="0" smtClean="0"/>
              <a:t>optimize</a:t>
            </a:r>
            <a:r>
              <a:rPr kumimoji="1" lang="en-US" altLang="zh-CN" baseline="0" dirty="0" smtClean="0"/>
              <a:t> full mode</a:t>
            </a:r>
            <a:r>
              <a:rPr kumimoji="1" lang="zh-CN" altLang="en-US" baseline="0" dirty="0" smtClean="0"/>
              <a:t>，只是不会有厂商打开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zh-CN" altLang="en-US" baseline="0" dirty="0" smtClean="0"/>
              <a:t>也有一些人，他提出</a:t>
            </a:r>
            <a:r>
              <a:rPr kumimoji="1" lang="en-US" altLang="zh-CN" baseline="0" dirty="0" smtClean="0"/>
              <a:t>hack </a:t>
            </a:r>
            <a:r>
              <a:rPr kumimoji="1" lang="en-US" altLang="zh-CN" baseline="0" dirty="0" err="1" smtClean="0"/>
              <a:t>preverify</a:t>
            </a:r>
            <a:r>
              <a:rPr kumimoji="1" lang="en-US" altLang="zh-CN" baseline="0" dirty="0" smtClean="0"/>
              <a:t> flag, </a:t>
            </a:r>
            <a:r>
              <a:rPr kumimoji="1" lang="zh-CN" altLang="en-US" baseline="0" dirty="0" smtClean="0"/>
              <a:t>简单来说，就是在运行时，将每个的在内存中把</a:t>
            </a:r>
            <a:r>
              <a:rPr kumimoji="1" lang="en-US" altLang="zh-CN" baseline="0" dirty="0" err="1" smtClean="0"/>
              <a:t>preverify</a:t>
            </a:r>
            <a:r>
              <a:rPr kumimoji="1" lang="zh-CN" altLang="en-US" baseline="0" dirty="0" smtClean="0"/>
              <a:t>的标志设成</a:t>
            </a:r>
            <a:r>
              <a:rPr kumimoji="1" lang="en-US" altLang="zh-CN" baseline="0" dirty="0" smtClean="0"/>
              <a:t>false</a:t>
            </a:r>
            <a:r>
              <a:rPr kumimoji="1" lang="zh-CN" altLang="en-US" baseline="0" dirty="0" smtClean="0"/>
              <a:t>，这样的确不会出现之前的</a:t>
            </a:r>
            <a:r>
              <a:rPr kumimoji="1" lang="en-US" altLang="zh-CN" baseline="0" dirty="0" smtClean="0"/>
              <a:t>crash</a:t>
            </a:r>
          </a:p>
          <a:p>
            <a:endParaRPr kumimoji="1" lang="en-US" altLang="zh-CN" baseline="0" dirty="0" smtClean="0"/>
          </a:p>
          <a:p>
            <a:r>
              <a:rPr kumimoji="1" lang="zh-CN" altLang="en-US" baseline="0" dirty="0" smtClean="0"/>
              <a:t>但是运行时会出错！！！我们可以从原理解释到这种做法，即使加载类的时候没有</a:t>
            </a:r>
            <a:r>
              <a:rPr kumimoji="1" lang="en-US" altLang="zh-CN" baseline="0" dirty="0" smtClean="0"/>
              <a:t>crash</a:t>
            </a:r>
            <a:r>
              <a:rPr kumimoji="1" lang="zh-CN" altLang="en-US" baseline="0" dirty="0" smtClean="0"/>
              <a:t>，但是事实上，最后还是会出现异常</a:t>
            </a:r>
          </a:p>
          <a:p>
            <a:endParaRPr kumimoji="1" lang="zh-CN" altLang="en-US" baseline="0" dirty="0" smtClean="0"/>
          </a:p>
          <a:p>
            <a:r>
              <a:rPr kumimoji="1" lang="zh-CN" altLang="en-US" baseline="0" dirty="0" smtClean="0"/>
              <a:t>只要了解了这一切，才能准确知道什么可以做什么不值得做</a:t>
            </a:r>
          </a:p>
          <a:p>
            <a:endParaRPr kumimoji="1" lang="zh-CN" altLang="en-US" baseline="0" dirty="0" smtClean="0"/>
          </a:p>
          <a:p>
            <a:endParaRPr kumimoji="1"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7880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Android 5.0</a:t>
            </a:r>
            <a:r>
              <a:rPr lang="zh-CN" altLang="en-US" dirty="0" smtClean="0"/>
              <a:t>之后，推出了</a:t>
            </a:r>
            <a:r>
              <a:rPr lang="en-US" altLang="zh-CN" dirty="0" smtClean="0"/>
              <a:t>AOT</a:t>
            </a:r>
            <a:r>
              <a:rPr lang="zh-CN" altLang="en-US" dirty="0" smtClean="0"/>
              <a:t>的，它在</a:t>
            </a:r>
            <a:r>
              <a:rPr lang="en-US" altLang="zh-CN" dirty="0" smtClean="0"/>
              <a:t>dex2oat</a:t>
            </a:r>
            <a:r>
              <a:rPr lang="zh-CN" altLang="en-US" dirty="0" smtClean="0"/>
              <a:t>的时候提前生成机器码，提升运行速度</a:t>
            </a:r>
          </a:p>
          <a:p>
            <a:endParaRPr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在之前微信的例子中，在补丁中，我们在这个类中增加了几个变量，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简单来说，在</a:t>
            </a:r>
            <a:r>
              <a:rPr lang="en-US" altLang="zh-CN" dirty="0" err="1" smtClean="0"/>
              <a:t>dalvik</a:t>
            </a:r>
            <a:r>
              <a:rPr lang="zh-CN" altLang="en-US" dirty="0" smtClean="0"/>
              <a:t>平台，最后还是可以找回到</a:t>
            </a:r>
            <a:r>
              <a:rPr lang="en-US" altLang="zh-CN" b="1" dirty="0" err="1" smtClean="0">
                <a:latin typeface="+mn-ea"/>
              </a:rPr>
              <a:t>com.tencent.LauncherUI.</a:t>
            </a:r>
            <a:r>
              <a:rPr lang="en-US" altLang="zh-CN" b="1" dirty="0" err="1" smtClean="0">
                <a:solidFill>
                  <a:srgbClr val="FF0000"/>
                </a:solidFill>
                <a:latin typeface="+mn-ea"/>
              </a:rPr>
              <a:t>addFriendTipsShow</a:t>
            </a:r>
            <a:r>
              <a:rPr lang="en-US" altLang="zh-CN" b="1" dirty="0" smtClean="0">
                <a:latin typeface="+mn-ea"/>
              </a:rPr>
              <a:t> </a:t>
            </a:r>
          </a:p>
          <a:p>
            <a:r>
              <a:rPr lang="zh-CN" altLang="en-US" b="1" dirty="0" smtClean="0">
                <a:latin typeface="+mn-ea"/>
              </a:rPr>
              <a:t>在</a:t>
            </a:r>
            <a:r>
              <a:rPr lang="en-US" altLang="zh-CN" b="1" dirty="0" smtClean="0">
                <a:latin typeface="+mn-ea"/>
              </a:rPr>
              <a:t>art</a:t>
            </a:r>
            <a:r>
              <a:rPr lang="zh-CN" altLang="en-US" b="1" dirty="0" smtClean="0">
                <a:latin typeface="+mn-ea"/>
              </a:rPr>
              <a:t>中，</a:t>
            </a:r>
            <a:r>
              <a:rPr lang="en-US" altLang="zh-CN" b="1" dirty="0" smtClean="0">
                <a:latin typeface="+mn-ea"/>
              </a:rPr>
              <a:t>2080</a:t>
            </a:r>
            <a:r>
              <a:rPr lang="zh-CN" altLang="en-US" b="1" dirty="0" smtClean="0">
                <a:latin typeface="+mn-ea"/>
              </a:rPr>
              <a:t>它代表内存的相对地址，可能就不再代表这一个变量了，导致访问出错！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如何解决这个问题？ 我们需要将</a:t>
            </a:r>
            <a:endParaRPr lang="en-US" altLang="zh-CN" dirty="0" smtClean="0"/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修改跟新增的</a:t>
            </a:r>
            <a:r>
              <a:rPr kumimoji="1"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class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field</a:t>
            </a:r>
            <a:r>
              <a:rPr kumimoji="1"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kumimoji="1"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method</a:t>
            </a:r>
            <a:r>
              <a:rPr kumimoji="1"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或</a:t>
            </a:r>
            <a:r>
              <a:rPr kumimoji="1"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interface</a:t>
            </a:r>
            <a:r>
              <a:rPr kumimoji="1"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数量变化类所有的子类</a:t>
            </a:r>
            <a:endParaRPr kumimoji="1"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field</a:t>
            </a:r>
            <a:r>
              <a:rPr kumimoji="1"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kumimoji="1"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method</a:t>
            </a:r>
            <a:r>
              <a:rPr kumimoji="1"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或</a:t>
            </a:r>
            <a:r>
              <a:rPr kumimoji="1"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interface</a:t>
            </a:r>
            <a:r>
              <a:rPr kumimoji="1"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数量变化类，它们以及它们子类</a:t>
            </a:r>
            <a:endParaRPr kumimoji="1"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    </a:t>
            </a:r>
            <a:r>
              <a:rPr kumimoji="1"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调用类</a:t>
            </a:r>
            <a:endParaRPr kumimoji="1"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20000"/>
              </a:lnSpc>
            </a:pPr>
            <a:endParaRPr kumimoji="1"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这会导致补丁包可能非常大</a:t>
            </a:r>
            <a:endParaRPr kumimoji="1"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20000"/>
              </a:lnSpc>
            </a:pPr>
            <a:endParaRPr kumimoji="1"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这里面对象最后存的就是一个指针，真正的数值肯定是在堆里面的！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7966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Tinker</a:t>
            </a:r>
            <a:r>
              <a:rPr kumimoji="1" lang="zh-CN" altLang="en-US" dirty="0" smtClean="0"/>
              <a:t>框架支持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5249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今天的分享主要三个部分，可能有些同学还不怎么熟悉热补丁，我们先来简单介绍一下什么是热补丁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第二部分用时间为主线，将</a:t>
            </a:r>
            <a:r>
              <a:rPr lang="en-US" altLang="zh-CN" dirty="0" smtClean="0"/>
              <a:t>Tinker</a:t>
            </a:r>
            <a:r>
              <a:rPr lang="zh-CN" altLang="en-US" dirty="0" smtClean="0"/>
              <a:t>框架的实现分为四个阶段，每个阶段都有着自己的核心问题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第三部分也是无论是</a:t>
            </a:r>
            <a:r>
              <a:rPr lang="en-US" altLang="zh-CN" dirty="0" smtClean="0"/>
              <a:t>Tinker</a:t>
            </a:r>
            <a:r>
              <a:rPr lang="zh-CN" altLang="en-US" dirty="0" smtClean="0"/>
              <a:t>还是微信，我们对开源的看法，还有以后开源的一些做法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4410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所以第二个阶段，是在</a:t>
            </a:r>
            <a:r>
              <a:rPr lang="en-US" altLang="zh-CN" dirty="0" smtClean="0"/>
              <a:t>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2</a:t>
            </a:r>
            <a:r>
              <a:rPr lang="zh-CN" altLang="en-US" dirty="0" smtClean="0"/>
              <a:t>月点时候，在审视了大量的方案之后，我们发现</a:t>
            </a:r>
            <a:r>
              <a:rPr lang="en-US" altLang="zh-CN" dirty="0" err="1" smtClean="0"/>
              <a:t>gradle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instant run</a:t>
            </a:r>
            <a:r>
              <a:rPr lang="zh-CN" altLang="en-US" baseline="0" dirty="0" smtClean="0"/>
              <a:t>跟</a:t>
            </a:r>
            <a:r>
              <a:rPr lang="en-US" altLang="zh-CN" baseline="0" dirty="0" err="1" smtClean="0"/>
              <a:t>facebook</a:t>
            </a:r>
            <a:r>
              <a:rPr lang="en-US" altLang="zh-CN" baseline="0" dirty="0" smtClean="0"/>
              <a:t> buck </a:t>
            </a:r>
            <a:r>
              <a:rPr lang="en-US" altLang="zh-CN" baseline="0" dirty="0" err="1" smtClean="0"/>
              <a:t>exopacakage</a:t>
            </a:r>
            <a:r>
              <a:rPr lang="zh-CN" altLang="en-US" baseline="0" dirty="0" smtClean="0"/>
              <a:t>方案都使用了全量合成的做法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对于这种做法，由于是全量替换，既不用插桩，也没有</a:t>
            </a:r>
            <a:r>
              <a:rPr lang="en-US" altLang="zh-CN" baseline="0" dirty="0" smtClean="0"/>
              <a:t>art</a:t>
            </a:r>
            <a:r>
              <a:rPr lang="zh-CN" altLang="en-US" baseline="0" dirty="0" smtClean="0"/>
              <a:t>平台的问题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但是他们都是直接把全量的</a:t>
            </a:r>
            <a:r>
              <a:rPr lang="en-US" altLang="zh-CN" baseline="0" dirty="0" err="1" smtClean="0"/>
              <a:t>dex</a:t>
            </a:r>
            <a:r>
              <a:rPr lang="zh-CN" altLang="en-US" baseline="0" dirty="0" smtClean="0"/>
              <a:t>推到手机，我们肯定只能推送差异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核心问题变成怎么去选择</a:t>
            </a:r>
            <a:r>
              <a:rPr lang="en-US" altLang="zh-CN" baseline="0" dirty="0" smtClean="0"/>
              <a:t>diff</a:t>
            </a:r>
            <a:r>
              <a:rPr lang="zh-CN" altLang="en-US" baseline="0" dirty="0" smtClean="0"/>
              <a:t>算法</a:t>
            </a:r>
            <a:endParaRPr lang="en-US" altLang="zh-CN" baseline="0" dirty="0" smtClean="0"/>
          </a:p>
          <a:p>
            <a:r>
              <a:rPr lang="en-US" altLang="zh-CN" baseline="0" dirty="0" err="1" smtClean="0"/>
              <a:t>bsdiff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：虽然简单，但是非常不稳定，有时候会很大。现在资源以及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依然使用这个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我们想到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dexmerge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算法，把修改跟新增的类通过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dexmerge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方式与原来的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合并，从而得到最终的完整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。经过实践，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dexmerge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的核心问题有两个：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合成时内存占用过大；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dexmerge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库使用场景在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它没有太多的考虑内存问题。它的峰值内存可以达到输入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，峰值内存可能达到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无法删除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；导致在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Dalvik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平台会出现加载类重复的情况，这要求我们只能采用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miniloader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加载方案来避免；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然后当时脑袋一拍，谷歌的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dll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是建立在理解</a:t>
            </a:r>
            <a:r>
              <a:rPr lang="en-US" altLang="zh-CN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格式的基础上，那么只要我们基于这个格式，一定会做的很好。然后就觉得自创功法，自己搞一个</a:t>
            </a:r>
            <a:r>
              <a:rPr lang="en-US" altLang="zh-CN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DexDiff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出来</a:t>
            </a:r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然后他需要达到以下几个目标：</a:t>
            </a:r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9890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然后迫不及待放在线上，又出现了</a:t>
            </a:r>
            <a:r>
              <a:rPr kumimoji="1" lang="en-US" altLang="zh-CN" dirty="0" smtClean="0"/>
              <a:t>2.0</a:t>
            </a:r>
            <a:r>
              <a:rPr kumimoji="1" lang="zh-CN" altLang="en-US" dirty="0" smtClean="0"/>
              <a:t>版本的晴天霹雳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那么问题又来了，小米反馈很多开发版用户反馈黑屏甚至</a:t>
            </a:r>
            <a:r>
              <a:rPr kumimoji="1" lang="en-US" altLang="zh-CN" dirty="0" smtClean="0"/>
              <a:t>ANR</a:t>
            </a:r>
            <a:r>
              <a:rPr kumimoji="1" lang="zh-CN" altLang="en-US" dirty="0" smtClean="0"/>
              <a:t>，华为又来反馈一个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crash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又开始怀疑人生，怎么办，还是之前的方法</a:t>
            </a:r>
            <a:endParaRPr kumimoji="1" lang="en-US" altLang="zh-CN" dirty="0" smtClean="0"/>
          </a:p>
          <a:p>
            <a:r>
              <a:rPr kumimoji="1" lang="zh-CN" altLang="en-US" dirty="0" smtClean="0"/>
              <a:t>发现问题，怎么办，还是之前的方法，分析问题的原因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8424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为什么会</a:t>
            </a:r>
            <a:r>
              <a:rPr lang="en-US" altLang="zh-CN" dirty="0" smtClean="0"/>
              <a:t>ANR</a:t>
            </a:r>
            <a:r>
              <a:rPr lang="zh-CN" altLang="en-US" dirty="0" smtClean="0"/>
              <a:t>？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但是我们明明将</a:t>
            </a:r>
            <a:r>
              <a:rPr lang="en-US" altLang="zh-CN" dirty="0" err="1" smtClean="0"/>
              <a:t>odex</a:t>
            </a:r>
            <a:r>
              <a:rPr lang="zh-CN" altLang="en-US" dirty="0" smtClean="0"/>
              <a:t>这个过程是单独进程，保证不会在主进程进行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baseline="0" dirty="0" smtClean="0"/>
              <a:t>Art</a:t>
            </a:r>
            <a:r>
              <a:rPr lang="zh-CN" altLang="en-US" baseline="0" dirty="0" smtClean="0"/>
              <a:t>还检查了</a:t>
            </a:r>
            <a:r>
              <a:rPr lang="en-US" altLang="zh-CN" baseline="0" dirty="0" smtClean="0"/>
              <a:t>boot image</a:t>
            </a:r>
            <a:r>
              <a:rPr lang="zh-CN" altLang="en-US" baseline="0" dirty="0" smtClean="0"/>
              <a:t>相关的属性，根据之前的分析，也是很好理解的，因为</a:t>
            </a:r>
            <a:r>
              <a:rPr lang="en-US" altLang="zh-CN" baseline="0" dirty="0" smtClean="0"/>
              <a:t>image</a:t>
            </a:r>
            <a:r>
              <a:rPr lang="zh-CN" altLang="en-US" baseline="0" dirty="0" smtClean="0"/>
              <a:t>变了，</a:t>
            </a:r>
            <a:r>
              <a:rPr lang="en-US" altLang="zh-CN" baseline="0" dirty="0" smtClean="0"/>
              <a:t>art</a:t>
            </a:r>
            <a:r>
              <a:rPr lang="zh-CN" altLang="en-US" baseline="0" dirty="0" smtClean="0"/>
              <a:t>编译的指令的偏移很大可能也是要变的！</a:t>
            </a:r>
          </a:p>
          <a:p>
            <a:endParaRPr lang="zh-CN" altLang="en-US" baseline="0" dirty="0" smtClean="0"/>
          </a:p>
          <a:p>
            <a:r>
              <a:rPr lang="zh-CN" altLang="en-US" baseline="0" dirty="0" smtClean="0"/>
              <a:t>对</a:t>
            </a:r>
            <a:r>
              <a:rPr lang="en-US" altLang="zh-CN" baseline="0" dirty="0" err="1" smtClean="0"/>
              <a:t>classn</a:t>
            </a:r>
            <a:r>
              <a:rPr lang="zh-CN" altLang="en-US" baseline="0" dirty="0" smtClean="0"/>
              <a:t>来说，系统在</a:t>
            </a:r>
            <a:r>
              <a:rPr lang="en-US" altLang="zh-CN" baseline="0" dirty="0" err="1" smtClean="0"/>
              <a:t>ota</a:t>
            </a:r>
            <a:r>
              <a:rPr lang="zh-CN" altLang="en-US" baseline="0" dirty="0" smtClean="0"/>
              <a:t>的时候已经完成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为什么小米反馈的特别多，因为它们有大量的开发版存在！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第一次怀疑人生，想想手空的方案似乎挺不错的</a:t>
            </a:r>
            <a:endParaRPr lang="en-US" altLang="zh-CN" baseline="0" dirty="0" smtClean="0"/>
          </a:p>
          <a:p>
            <a:r>
              <a:rPr lang="en-US" altLang="zh-CN" baseline="0" dirty="0" smtClean="0"/>
              <a:t>Rom</a:t>
            </a:r>
            <a:r>
              <a:rPr lang="zh-CN" altLang="en-US" baseline="0" dirty="0" smtClean="0"/>
              <a:t>体积小：对于</a:t>
            </a:r>
            <a:r>
              <a:rPr lang="en-US" altLang="zh-CN" baseline="0" dirty="0" smtClean="0"/>
              <a:t>art</a:t>
            </a:r>
            <a:r>
              <a:rPr lang="zh-CN" altLang="en-US" baseline="0" dirty="0" smtClean="0"/>
              <a:t>来说，由于编译机器码，</a:t>
            </a:r>
            <a:r>
              <a:rPr lang="en-US" altLang="zh-CN" baseline="0" dirty="0" err="1" smtClean="0"/>
              <a:t>odex</a:t>
            </a:r>
            <a:r>
              <a:rPr lang="zh-CN" altLang="en-US" baseline="0" dirty="0" smtClean="0"/>
              <a:t>的产物可能是</a:t>
            </a:r>
            <a:r>
              <a:rPr lang="en-US" altLang="zh-CN" baseline="0" dirty="0" err="1" smtClean="0"/>
              <a:t>dalvik</a:t>
            </a:r>
            <a:r>
              <a:rPr lang="zh-CN" altLang="en-US" baseline="0" dirty="0" smtClean="0"/>
              <a:t>的两倍以上</a:t>
            </a:r>
            <a:endParaRPr lang="en-US" altLang="zh-CN" baseline="0" dirty="0" smtClean="0"/>
          </a:p>
          <a:p>
            <a:r>
              <a:rPr lang="zh-CN" altLang="en-US" baseline="0" dirty="0" smtClean="0"/>
              <a:t>时间短：相比于全量合成，这个时间会端很多</a:t>
            </a:r>
          </a:p>
          <a:p>
            <a:endParaRPr lang="zh-CN" altLang="en-US" baseline="0" dirty="0" smtClean="0"/>
          </a:p>
          <a:p>
            <a:r>
              <a:rPr lang="zh-CN" altLang="en-US" baseline="0" dirty="0" smtClean="0"/>
              <a:t>合成产物远远小于全量合成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4224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在微信一直负责基础性能优化与组件工作，其实做了比较多的组建，如果是腾讯的人，应该知道内部开源的产品比较</a:t>
            </a:r>
            <a:r>
              <a:rPr lang="zh-CN" altLang="en-US" smtClean="0"/>
              <a:t>多。外部已经</a:t>
            </a:r>
            <a:r>
              <a:rPr lang="zh-CN" altLang="en-US" dirty="0" smtClean="0"/>
              <a:t>开源出去的只有</a:t>
            </a:r>
            <a:r>
              <a:rPr lang="en-US" altLang="zh-CN" dirty="0" err="1" smtClean="0"/>
              <a:t>AndResGuard</a:t>
            </a:r>
            <a:r>
              <a:rPr lang="zh-CN" altLang="en-US" dirty="0" smtClean="0"/>
              <a:t>，不知道大家用过没有。对于腾讯内部的人来说，开源的比较多</a:t>
            </a:r>
            <a:endParaRPr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最近半年主要负责</a:t>
            </a:r>
            <a:r>
              <a:rPr lang="en-US" altLang="zh-CN" dirty="0" err="1" smtClean="0"/>
              <a:t>WeMobileDev</a:t>
            </a:r>
            <a:r>
              <a:rPr lang="zh-CN" altLang="en-US" dirty="0" smtClean="0"/>
              <a:t>公众号，终端统一质量运营平台，以及</a:t>
            </a:r>
            <a:r>
              <a:rPr lang="en-US" altLang="zh-CN" dirty="0" smtClean="0"/>
              <a:t>Tinker</a:t>
            </a:r>
            <a:r>
              <a:rPr lang="zh-CN" altLang="en-US" dirty="0" smtClean="0"/>
              <a:t>热补丁项目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9358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真的那么容易吗？类的移动？</a:t>
            </a:r>
            <a:r>
              <a:rPr lang="en-US" altLang="zh-CN" dirty="0" smtClean="0"/>
              <a:t>index</a:t>
            </a:r>
            <a:r>
              <a:rPr lang="zh-CN" altLang="en-US" dirty="0" smtClean="0"/>
              <a:t>跟</a:t>
            </a:r>
            <a:r>
              <a:rPr lang="en-US" altLang="zh-CN" dirty="0" smtClean="0"/>
              <a:t>offset</a:t>
            </a:r>
            <a:r>
              <a:rPr lang="zh-CN" altLang="en-US" dirty="0" smtClean="0"/>
              <a:t>如何修正？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跟</a:t>
            </a:r>
            <a:r>
              <a:rPr lang="en-US" altLang="zh-CN" dirty="0" err="1" smtClean="0"/>
              <a:t>baksmali</a:t>
            </a:r>
            <a:r>
              <a:rPr lang="zh-CN" altLang="en-US" dirty="0" smtClean="0"/>
              <a:t>不同，他们是收集到所有的信息，然后一次性生成，他们是基于内容的的。一部分信息在</a:t>
            </a:r>
            <a:r>
              <a:rPr lang="en-US" altLang="zh-CN" dirty="0" err="1" smtClean="0"/>
              <a:t>base.dex</a:t>
            </a:r>
            <a:r>
              <a:rPr lang="zh-CN" altLang="en-US" dirty="0" smtClean="0"/>
              <a:t>，一部分信息在</a:t>
            </a:r>
            <a:r>
              <a:rPr lang="en-US" altLang="zh-CN" dirty="0" err="1" smtClean="0"/>
              <a:t>patch.dex</a:t>
            </a:r>
            <a:r>
              <a:rPr lang="zh-CN" altLang="en-US" dirty="0" smtClean="0"/>
              <a:t>，一部分信息在</a:t>
            </a:r>
            <a:r>
              <a:rPr lang="en-US" altLang="zh-CN" dirty="0" err="1" smtClean="0"/>
              <a:t>art.finfo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en-US" altLang="zh-CN" dirty="0" smtClean="0"/>
              <a:t>small </a:t>
            </a:r>
            <a:r>
              <a:rPr lang="en-US" altLang="zh-CN" dirty="0" err="1" smtClean="0"/>
              <a:t>dex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怎么样去收集，这里收集不仅仅要考虑一个</a:t>
            </a:r>
            <a:r>
              <a:rPr lang="en-US" altLang="zh-CN" dirty="0" err="1" smtClean="0"/>
              <a:t>dex</a:t>
            </a:r>
            <a:r>
              <a:rPr lang="zh-CN" altLang="en-US" dirty="0" smtClean="0"/>
              <a:t>，如果是</a:t>
            </a:r>
            <a:r>
              <a:rPr lang="en-US" altLang="zh-CN" dirty="0" err="1" smtClean="0"/>
              <a:t>classN</a:t>
            </a:r>
            <a:r>
              <a:rPr lang="zh-CN" altLang="en-US" dirty="0" smtClean="0"/>
              <a:t>，还要多个</a:t>
            </a:r>
            <a:r>
              <a:rPr lang="en-US" altLang="zh-CN" dirty="0" err="1" smtClean="0"/>
              <a:t>dex</a:t>
            </a:r>
            <a:r>
              <a:rPr lang="zh-CN" altLang="en-US" dirty="0" smtClean="0"/>
              <a:t>一起考虑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旧版的</a:t>
            </a:r>
            <a:r>
              <a:rPr lang="en-US" altLang="zh-CN" dirty="0" err="1" smtClean="0"/>
              <a:t>dexdiff</a:t>
            </a:r>
            <a:r>
              <a:rPr lang="zh-CN" altLang="en-US" dirty="0" smtClean="0"/>
              <a:t>，是一个新的</a:t>
            </a:r>
            <a:r>
              <a:rPr lang="en-US" altLang="zh-CN" dirty="0" err="1" smtClean="0"/>
              <a:t>dex</a:t>
            </a:r>
            <a:r>
              <a:rPr lang="zh-CN" altLang="en-US" dirty="0" smtClean="0"/>
              <a:t>跟一个旧的</a:t>
            </a:r>
            <a:r>
              <a:rPr lang="en-US" altLang="zh-CN" dirty="0" err="1" smtClean="0"/>
              <a:t>dex</a:t>
            </a:r>
            <a:r>
              <a:rPr lang="zh-CN" altLang="en-US" dirty="0" smtClean="0"/>
              <a:t>处理。但是对于</a:t>
            </a:r>
            <a:r>
              <a:rPr lang="en-US" altLang="zh-CN" dirty="0" err="1" smtClean="0"/>
              <a:t>classN</a:t>
            </a:r>
            <a:r>
              <a:rPr lang="zh-CN" altLang="en-US" dirty="0" smtClean="0"/>
              <a:t>，可能一个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会从一个</a:t>
            </a:r>
            <a:r>
              <a:rPr lang="en-US" altLang="zh-CN" dirty="0" err="1" smtClean="0"/>
              <a:t>dex</a:t>
            </a:r>
            <a:r>
              <a:rPr lang="zh-CN" altLang="en-US" dirty="0" smtClean="0"/>
              <a:t>，移动到另外一个</a:t>
            </a:r>
            <a:r>
              <a:rPr lang="en-US" altLang="zh-CN" dirty="0" err="1" smtClean="0"/>
              <a:t>dex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af</a:t>
            </a:r>
            <a:r>
              <a:rPr lang="en-US" altLang="zh-CN" baseline="0" dirty="0" smtClean="0"/>
              <a:t>(5), </a:t>
            </a:r>
            <a:r>
              <a:rPr lang="zh-CN" altLang="en-US" baseline="0" dirty="0" smtClean="0"/>
              <a:t>在小</a:t>
            </a:r>
            <a:r>
              <a:rPr lang="en-US" altLang="zh-CN" baseline="0" dirty="0" err="1" smtClean="0"/>
              <a:t>dex</a:t>
            </a:r>
            <a:r>
              <a:rPr lang="zh-CN" altLang="en-US" baseline="0" dirty="0" smtClean="0"/>
              <a:t>是多少，其实这是通过</a:t>
            </a:r>
            <a:r>
              <a:rPr lang="en-US" altLang="zh-CN" baseline="0" dirty="0" err="1" smtClean="0"/>
              <a:t>art.info</a:t>
            </a:r>
            <a:r>
              <a:rPr lang="zh-CN" altLang="en-US" baseline="0" dirty="0" smtClean="0"/>
              <a:t>来修正</a:t>
            </a:r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art.info</a:t>
            </a:r>
            <a:r>
              <a:rPr lang="zh-CN" altLang="en-US" baseline="0" dirty="0" smtClean="0"/>
              <a:t>不能太大，它不能存任何的数据，只能存偏移修正相关信息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如何校验这个</a:t>
            </a:r>
            <a:r>
              <a:rPr lang="en-US" altLang="zh-CN" baseline="0" dirty="0" smtClean="0"/>
              <a:t>small </a:t>
            </a:r>
            <a:r>
              <a:rPr lang="en-US" altLang="zh-CN" baseline="0" dirty="0" err="1" smtClean="0"/>
              <a:t>dex</a:t>
            </a:r>
            <a:r>
              <a:rPr lang="zh-CN" altLang="en-US" baseline="0" dirty="0" smtClean="0"/>
              <a:t>是没有问题的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这里多了一个</a:t>
            </a:r>
            <a:r>
              <a:rPr lang="en-US" altLang="zh-CN" dirty="0" smtClean="0"/>
              <a:t>art.info</a:t>
            </a:r>
            <a:r>
              <a:rPr lang="zh-CN" altLang="en-US" dirty="0" smtClean="0"/>
              <a:t>，存放一些额外的信息。但是他的大小是在几</a:t>
            </a:r>
            <a:r>
              <a:rPr lang="en-US" altLang="zh-CN" dirty="0" smtClean="0"/>
              <a:t>K</a:t>
            </a:r>
            <a:r>
              <a:rPr lang="zh-CN" altLang="en-US" dirty="0" smtClean="0"/>
              <a:t>到十几</a:t>
            </a:r>
            <a:r>
              <a:rPr lang="en-US" altLang="zh-CN" dirty="0" smtClean="0"/>
              <a:t>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它的大小是很关键的，所以他不能存内容，只能存各种</a:t>
            </a:r>
            <a:r>
              <a:rPr lang="en-US" altLang="zh-CN" dirty="0" smtClean="0"/>
              <a:t>index</a:t>
            </a:r>
            <a:r>
              <a:rPr lang="zh-CN" altLang="en-US" dirty="0" smtClean="0"/>
              <a:t>跟</a:t>
            </a:r>
            <a:r>
              <a:rPr lang="en-US" altLang="zh-CN" dirty="0" smtClean="0"/>
              <a:t>offset</a:t>
            </a:r>
            <a:r>
              <a:rPr lang="zh-CN" altLang="en-US" dirty="0" smtClean="0"/>
              <a:t>的转换</a:t>
            </a:r>
            <a:endParaRPr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整套方案几乎花了一个月，几乎都是跪着来写</a:t>
            </a:r>
            <a:endParaRPr kumimoji="1"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分平台合成可以说是跨时代的，革命性的，它既解决了补丁包大小的问题。更解决了占</a:t>
            </a:r>
            <a:r>
              <a:rPr kumimoji="1" lang="en-US" altLang="zh-CN" dirty="0" smtClean="0"/>
              <a:t>rom</a:t>
            </a:r>
            <a:r>
              <a:rPr kumimoji="1" lang="zh-CN" altLang="en-US" dirty="0" smtClean="0"/>
              <a:t>体积跟</a:t>
            </a:r>
            <a:r>
              <a:rPr kumimoji="1" lang="en-US" altLang="zh-CN" dirty="0" err="1" smtClean="0"/>
              <a:t>ota</a:t>
            </a:r>
            <a:r>
              <a:rPr kumimoji="1" lang="zh-CN" altLang="en-US" dirty="0" smtClean="0"/>
              <a:t>的问题！</a:t>
            </a:r>
            <a:endParaRPr kumimoji="1"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其他任何的全量合成都是无法解决这个问题，这是</a:t>
            </a:r>
            <a:r>
              <a:rPr kumimoji="1" lang="en-US" altLang="zh-CN" dirty="0" smtClean="0"/>
              <a:t>Tinker</a:t>
            </a:r>
            <a:r>
              <a:rPr kumimoji="1" lang="zh-CN" altLang="en-US" dirty="0" smtClean="0"/>
              <a:t>基于</a:t>
            </a:r>
            <a:r>
              <a:rPr kumimoji="1" lang="en-US" altLang="zh-CN" dirty="0" err="1" smtClean="0"/>
              <a:t>DexDiff</a:t>
            </a:r>
            <a:r>
              <a:rPr kumimoji="1" lang="en-US" altLang="zh-CN" dirty="0" smtClean="0"/>
              <a:t>, </a:t>
            </a:r>
            <a:r>
              <a:rPr kumimoji="1" lang="zh-CN" altLang="en-US" b="1" dirty="0" smtClean="0">
                <a:solidFill>
                  <a:schemeClr val="tx1"/>
                </a:solidFill>
              </a:rPr>
              <a:t>掌握了核心技术</a:t>
            </a:r>
            <a:r>
              <a:rPr kumimoji="1" lang="zh-CN" altLang="en-US" dirty="0" smtClean="0"/>
              <a:t>！！！！</a:t>
            </a:r>
            <a:endParaRPr kumimoji="1"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占</a:t>
            </a:r>
            <a:r>
              <a:rPr kumimoji="1" lang="en-US" altLang="zh-CN" dirty="0" smtClean="0"/>
              <a:t>rom</a:t>
            </a:r>
            <a:r>
              <a:rPr kumimoji="1" lang="zh-CN" altLang="en-US" dirty="0" smtClean="0"/>
              <a:t>大小也解决了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2175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android N  </a:t>
            </a:r>
            <a:r>
              <a:rPr lang="zh-CN" altLang="en-US" dirty="0" smtClean="0"/>
              <a:t>混合编译的模式出现</a:t>
            </a:r>
            <a:r>
              <a:rPr lang="en-US" altLang="zh-CN" dirty="0" smtClean="0"/>
              <a:t>,</a:t>
            </a:r>
            <a:r>
              <a:rPr lang="zh-CN" altLang="en-US" dirty="0" smtClean="0"/>
              <a:t>由于时间的关系，今天就不深将，可以参我之前的一篇文章</a:t>
            </a:r>
            <a:endParaRPr lang="en-US" altLang="zh-CN" dirty="0" smtClean="0"/>
          </a:p>
          <a:p>
            <a:pPr marL="228600" indent="-228600">
              <a:buAutoNum type="arabicPeriod"/>
            </a:pP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en-US" altLang="zh-CN" dirty="0" err="1" smtClean="0"/>
              <a:t>xposed</a:t>
            </a:r>
            <a:r>
              <a:rPr lang="zh-CN" altLang="en-US" dirty="0" smtClean="0"/>
              <a:t>：</a:t>
            </a:r>
            <a:r>
              <a:rPr lang="zh-CN" altLang="en-US" baseline="0" dirty="0" smtClean="0"/>
              <a:t> 其实这里就是大量微信的插件，我们发现很多用户反馈补丁之后无法启动微信。  在两个平台有不同的表现，最简单的是</a:t>
            </a:r>
            <a:r>
              <a:rPr lang="en-US" altLang="zh-CN" baseline="0" dirty="0" err="1" smtClean="0"/>
              <a:t>xposed</a:t>
            </a:r>
            <a:r>
              <a:rPr lang="zh-CN" altLang="en-US" baseline="0" dirty="0" smtClean="0"/>
              <a:t>直接不补丁，但是有</a:t>
            </a:r>
            <a:r>
              <a:rPr lang="en-US" altLang="zh-CN" baseline="0" dirty="0" err="1" smtClean="0"/>
              <a:t>xposed</a:t>
            </a:r>
            <a:r>
              <a:rPr lang="zh-CN" altLang="en-US" baseline="0" dirty="0" smtClean="0"/>
              <a:t>也不一定就会</a:t>
            </a:r>
            <a:r>
              <a:rPr lang="en-US" altLang="zh-CN" baseline="0" dirty="0" smtClean="0"/>
              <a:t>crash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3. </a:t>
            </a:r>
            <a:r>
              <a:rPr lang="en-US" altLang="zh-CN" baseline="0" dirty="0" err="1" smtClean="0"/>
              <a:t>classloader</a:t>
            </a:r>
            <a:r>
              <a:rPr lang="zh-CN" altLang="en-US" baseline="0" dirty="0" smtClean="0"/>
              <a:t>： 主要是三星的问题，反射完成，但是不生效，增加校验的</a:t>
            </a:r>
            <a:r>
              <a:rPr lang="en-US" altLang="zh-CN" baseline="0" dirty="0" err="1" smtClean="0"/>
              <a:t>dex</a:t>
            </a:r>
            <a:r>
              <a:rPr lang="zh-CN" altLang="en-US" baseline="0" dirty="0" smtClean="0"/>
              <a:t>。不能因为校验，而导致一个没有改变的</a:t>
            </a:r>
            <a:r>
              <a:rPr lang="en-US" altLang="zh-CN" baseline="0" dirty="0" err="1" smtClean="0"/>
              <a:t>dex</a:t>
            </a:r>
            <a:r>
              <a:rPr lang="zh-CN" altLang="en-US" baseline="0" dirty="0" smtClean="0"/>
              <a:t>产生改变！ 非常过瘾，新增是可以的。  </a:t>
            </a:r>
            <a:r>
              <a:rPr lang="en-US" altLang="zh-CN" baseline="0" dirty="0" smtClean="0"/>
              <a:t>0.5%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4. </a:t>
            </a:r>
            <a:r>
              <a:rPr lang="en-US" altLang="zh-CN" baseline="0" dirty="0" err="1" smtClean="0"/>
              <a:t>DexDiff</a:t>
            </a:r>
            <a:r>
              <a:rPr lang="zh-CN" altLang="en-US" baseline="0" dirty="0" smtClean="0"/>
              <a:t>的有效性问题； </a:t>
            </a:r>
            <a:r>
              <a:rPr lang="en-US" altLang="zh-CN" baseline="0" dirty="0" err="1" smtClean="0"/>
              <a:t>dexdiff</a:t>
            </a:r>
            <a:r>
              <a:rPr lang="zh-CN" altLang="en-US" baseline="0" dirty="0" smtClean="0"/>
              <a:t>算法的确很精妙，也很复杂。我们有时候也害怕他出问题，做了一个一整套验证</a:t>
            </a:r>
            <a:endParaRPr lang="en-US" altLang="zh-CN" baseline="0" dirty="0" smtClean="0"/>
          </a:p>
          <a:p>
            <a:r>
              <a:rPr lang="en-US" altLang="zh-CN" baseline="0" dirty="0" smtClean="0"/>
              <a:t>a. </a:t>
            </a:r>
            <a:r>
              <a:rPr lang="zh-CN" altLang="en-US" baseline="0" dirty="0" smtClean="0"/>
              <a:t>随机生成</a:t>
            </a:r>
            <a:r>
              <a:rPr lang="en-US" altLang="zh-CN" baseline="0" dirty="0" smtClean="0"/>
              <a:t>1W</a:t>
            </a:r>
            <a:r>
              <a:rPr lang="zh-CN" altLang="en-US" baseline="0" dirty="0" smtClean="0"/>
              <a:t>个</a:t>
            </a:r>
            <a:r>
              <a:rPr lang="en-US" altLang="zh-CN" baseline="0" dirty="0" err="1" smtClean="0"/>
              <a:t>dex</a:t>
            </a:r>
            <a:r>
              <a:rPr lang="zh-CN" altLang="en-US" baseline="0" dirty="0" smtClean="0"/>
              <a:t>验证  </a:t>
            </a:r>
            <a:r>
              <a:rPr lang="en-US" altLang="zh-CN" baseline="0" dirty="0" smtClean="0"/>
              <a:t>b. </a:t>
            </a:r>
            <a:r>
              <a:rPr lang="zh-CN" altLang="en-US" baseline="0" dirty="0" smtClean="0"/>
              <a:t>但是可能覆盖的不全，用微信</a:t>
            </a:r>
            <a:r>
              <a:rPr lang="en-US" altLang="zh-CN" baseline="0" dirty="0" smtClean="0"/>
              <a:t>100</a:t>
            </a:r>
            <a:r>
              <a:rPr lang="zh-CN" altLang="en-US" baseline="0" dirty="0" smtClean="0"/>
              <a:t>个版本的，随机选择两个出来做</a:t>
            </a:r>
            <a:r>
              <a:rPr lang="en-US" altLang="zh-CN" baseline="0" dirty="0" smtClean="0"/>
              <a:t>diff</a:t>
            </a:r>
            <a:r>
              <a:rPr lang="zh-CN" altLang="en-US" baseline="0" dirty="0" smtClean="0"/>
              <a:t>跟</a:t>
            </a:r>
            <a:r>
              <a:rPr lang="en-US" altLang="zh-CN" baseline="0" dirty="0" smtClean="0"/>
              <a:t>patch   c. </a:t>
            </a:r>
            <a:r>
              <a:rPr lang="zh-CN" altLang="en-US" baseline="0" dirty="0" smtClean="0"/>
              <a:t>还是不敢保证</a:t>
            </a:r>
            <a:r>
              <a:rPr lang="en-US" altLang="zh-CN" baseline="0" dirty="0" smtClean="0"/>
              <a:t>100%</a:t>
            </a:r>
            <a:r>
              <a:rPr lang="zh-CN" altLang="en-US" baseline="0" dirty="0" smtClean="0"/>
              <a:t>？在编译的时候提前验证，即使出现问题，也只是编译不出来补丁包而已</a:t>
            </a:r>
            <a:endParaRPr lang="en-US" altLang="zh-CN" baseline="0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常常都说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开发很苦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1991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Tinker</a:t>
            </a:r>
            <a:r>
              <a:rPr kumimoji="1" lang="zh-CN" altLang="en-US" dirty="0" smtClean="0"/>
              <a:t>框架支持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4502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今天的分享主要三个部分，可能有些同学还不怎么熟悉热补丁，我们先来简单介绍一下什么是热补丁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第二部分用时间为主线，将</a:t>
            </a:r>
            <a:r>
              <a:rPr lang="en-US" altLang="zh-CN" dirty="0" smtClean="0"/>
              <a:t>Tinker</a:t>
            </a:r>
            <a:r>
              <a:rPr lang="zh-CN" altLang="en-US" dirty="0" smtClean="0"/>
              <a:t>框架的实现分为四个阶段，每个阶段都有着自己的核心问题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第三部分也是无论是</a:t>
            </a:r>
            <a:r>
              <a:rPr lang="en-US" altLang="zh-CN" dirty="0" smtClean="0"/>
              <a:t>Tinker</a:t>
            </a:r>
            <a:r>
              <a:rPr lang="zh-CN" altLang="en-US" dirty="0" smtClean="0"/>
              <a:t>还是微信，我们对开源的看法，还有以后开源的一些做法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463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QZone</a:t>
            </a:r>
            <a:r>
              <a:rPr lang="zh-CN" altLang="en-US" dirty="0" smtClean="0"/>
              <a:t>方案非常简单，它主要利用了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classloader</a:t>
            </a:r>
            <a:r>
              <a:rPr lang="zh-CN" altLang="en-US" dirty="0" smtClean="0"/>
              <a:t>查找类的顺序。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当出现重复类的时候，优先使用补丁中修改过的类。</a:t>
            </a:r>
            <a:endParaRPr lang="en-US" altLang="zh-CN" dirty="0" smtClean="0"/>
          </a:p>
          <a:p>
            <a:r>
              <a:rPr lang="zh-CN" altLang="en-US" dirty="0" smtClean="0"/>
              <a:t>它的原理介绍在以下的这一篇文章，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但是这个方案主要问题是在</a:t>
            </a:r>
            <a:r>
              <a:rPr lang="en-US" altLang="zh-CN" dirty="0" err="1" smtClean="0"/>
              <a:t>dalvik</a:t>
            </a:r>
            <a:r>
              <a:rPr lang="zh-CN" altLang="en-US" dirty="0" smtClean="0"/>
              <a:t>在加载修改的类的时候会出现一个</a:t>
            </a:r>
            <a:r>
              <a:rPr lang="en-US" altLang="zh-CN" dirty="0" smtClean="0"/>
              <a:t>crash</a:t>
            </a:r>
            <a:r>
              <a:rPr lang="zh-CN" altLang="en-US" dirty="0" smtClean="0"/>
              <a:t>，当时解决方案是下面这篇文章的插桩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这套方案的特点是非常简单，而且兼容性不错。客户端的工作在一两周内就完成了，不过这段时间主要工作量是在补丁的后台管理与上线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到了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月份，准备灰度上线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6153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QZone</a:t>
            </a:r>
            <a:r>
              <a:rPr lang="zh-CN" altLang="en-US" dirty="0" smtClean="0"/>
              <a:t>方案非常简单，它主要利用了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classloader</a:t>
            </a:r>
            <a:r>
              <a:rPr lang="zh-CN" altLang="en-US" dirty="0" smtClean="0"/>
              <a:t>查找类的顺序。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当出现重复类的时候，优先使用补丁中修改过的类。</a:t>
            </a:r>
            <a:endParaRPr lang="en-US" altLang="zh-CN" dirty="0" smtClean="0"/>
          </a:p>
          <a:p>
            <a:r>
              <a:rPr lang="zh-CN" altLang="en-US" dirty="0" smtClean="0"/>
              <a:t>它的原理介绍在以下的这一篇文章，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但是这个方案主要问题是在</a:t>
            </a:r>
            <a:r>
              <a:rPr lang="en-US" altLang="zh-CN" dirty="0" err="1" smtClean="0"/>
              <a:t>dalvik</a:t>
            </a:r>
            <a:r>
              <a:rPr lang="zh-CN" altLang="en-US" dirty="0" smtClean="0"/>
              <a:t>在加载修改的类的时候会出现一个</a:t>
            </a:r>
            <a:r>
              <a:rPr lang="en-US" altLang="zh-CN" dirty="0" smtClean="0"/>
              <a:t>crash</a:t>
            </a:r>
            <a:r>
              <a:rPr lang="zh-CN" altLang="en-US" dirty="0" smtClean="0"/>
              <a:t>，当时解决方案是下面这篇文章的插桩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这套方案的特点是非常简单，而且兼容性不错。客户端的工作在一两周内就完成了，不过这段时间主要工作量是在补丁的后台管理与上线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到了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月份，准备灰度上线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6995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QZone</a:t>
            </a:r>
            <a:r>
              <a:rPr lang="zh-CN" altLang="en-US" dirty="0" smtClean="0"/>
              <a:t>方案非常简单，它主要利用了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classloader</a:t>
            </a:r>
            <a:r>
              <a:rPr lang="zh-CN" altLang="en-US" dirty="0" smtClean="0"/>
              <a:t>查找类的顺序。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当出现重复类的时候，优先使用补丁中修改过的类。</a:t>
            </a:r>
            <a:endParaRPr lang="en-US" altLang="zh-CN" dirty="0" smtClean="0"/>
          </a:p>
          <a:p>
            <a:r>
              <a:rPr lang="zh-CN" altLang="en-US" dirty="0" smtClean="0"/>
              <a:t>它的原理介绍在以下的这一篇文章，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但是这个方案主要问题是在</a:t>
            </a:r>
            <a:r>
              <a:rPr lang="en-US" altLang="zh-CN" dirty="0" err="1" smtClean="0"/>
              <a:t>dalvik</a:t>
            </a:r>
            <a:r>
              <a:rPr lang="zh-CN" altLang="en-US" dirty="0" smtClean="0"/>
              <a:t>在加载修改的类的时候会出现一个</a:t>
            </a:r>
            <a:r>
              <a:rPr lang="en-US" altLang="zh-CN" dirty="0" smtClean="0"/>
              <a:t>crash</a:t>
            </a:r>
            <a:r>
              <a:rPr lang="zh-CN" altLang="en-US" dirty="0" smtClean="0"/>
              <a:t>，当时解决方案是下面这篇文章的插桩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这套方案的特点是非常简单，而且兼容性不错。客户端的工作在一两周内就完成了，不过这段时间主要工作量是在补丁的后台管理与上线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到了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月份，准备灰度上线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3691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QZone</a:t>
            </a:r>
            <a:r>
              <a:rPr lang="zh-CN" altLang="en-US" dirty="0" smtClean="0"/>
              <a:t>方案非常简单，它主要利用了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classloader</a:t>
            </a:r>
            <a:r>
              <a:rPr lang="zh-CN" altLang="en-US" dirty="0" smtClean="0"/>
              <a:t>查找类的顺序。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当出现重复类的时候，优先使用补丁中修改过的类。</a:t>
            </a:r>
            <a:endParaRPr lang="en-US" altLang="zh-CN" dirty="0" smtClean="0"/>
          </a:p>
          <a:p>
            <a:r>
              <a:rPr lang="zh-CN" altLang="en-US" dirty="0" smtClean="0"/>
              <a:t>它的原理介绍在以下的这一篇文章，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但是这个方案主要问题是在</a:t>
            </a:r>
            <a:r>
              <a:rPr lang="en-US" altLang="zh-CN" dirty="0" err="1" smtClean="0"/>
              <a:t>dalvik</a:t>
            </a:r>
            <a:r>
              <a:rPr lang="zh-CN" altLang="en-US" dirty="0" smtClean="0"/>
              <a:t>在加载修改的类的时候会出现一个</a:t>
            </a:r>
            <a:r>
              <a:rPr lang="en-US" altLang="zh-CN" dirty="0" smtClean="0"/>
              <a:t>crash</a:t>
            </a:r>
            <a:r>
              <a:rPr lang="zh-CN" altLang="en-US" dirty="0" smtClean="0"/>
              <a:t>，当时解决方案是下面这篇文章的插桩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这套方案的特点是非常简单，而且兼容性不错。客户端的工作在一两周内就完成了，不过这段时间主要工作量是在补丁的后台管理与上线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到了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月份，准备灰度上线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5596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53104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Andfix</a:t>
            </a:r>
            <a:r>
              <a:rPr kumimoji="1" lang="en-US" altLang="zh-CN" dirty="0" smtClean="0"/>
              <a:t>     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不影响基准包的</a:t>
            </a:r>
            <a:r>
              <a:rPr kumimoji="1"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Bugfix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方案</a:t>
            </a:r>
            <a:endParaRPr kumimoji="1"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Robust    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成功率最高的</a:t>
            </a:r>
            <a:r>
              <a:rPr kumimoji="1"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Bugfix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方案</a:t>
            </a:r>
            <a:endParaRPr kumimoji="1"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Tinker     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最稳定的</a:t>
            </a:r>
            <a:r>
              <a:rPr kumimoji="1"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Features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方案</a:t>
            </a:r>
            <a:endParaRPr kumimoji="1"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 smtClean="0"/>
              <a:t>Qzone</a:t>
            </a:r>
            <a:r>
              <a:rPr kumimoji="1" lang="en-US" altLang="zh-CN" dirty="0" smtClean="0"/>
              <a:t>    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支持加固的</a:t>
            </a:r>
            <a:r>
              <a:rPr kumimoji="1"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Features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方案</a:t>
            </a:r>
            <a:endParaRPr kumimoji="1"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dirty="0" smtClean="0"/>
              <a:t>  </a:t>
            </a: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6824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今天的分享主要三个部分，可能有些同学还不怎么熟悉热补丁，我们先来简单介绍一下什么是热补丁</a:t>
            </a:r>
            <a:endParaRPr lang="en-US" altLang="zh-CN" dirty="0" smtClean="0"/>
          </a:p>
          <a:p>
            <a:r>
              <a:rPr lang="zh-CN" altLang="en-US" dirty="0" smtClean="0"/>
              <a:t>热补丁技术可以做什么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第二部分主要介绍当前主流的一些热补丁方案，以及他们各自的优缺点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最后对热补丁技术未来发展的一些看法</a:t>
            </a:r>
          </a:p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0375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今天的分享主要三个部分，可能有些同学还不怎么熟悉热补丁，我们先来简单介绍一下什么是热补丁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第二部分用时间为主线，将</a:t>
            </a:r>
            <a:r>
              <a:rPr lang="en-US" altLang="zh-CN" dirty="0" smtClean="0"/>
              <a:t>Tinker</a:t>
            </a:r>
            <a:r>
              <a:rPr lang="zh-CN" altLang="en-US" dirty="0" smtClean="0"/>
              <a:t>框架的实现分为四个阶段，每个阶段都有着自己的核心问题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第三部分也是无论是</a:t>
            </a:r>
            <a:r>
              <a:rPr lang="en-US" altLang="zh-CN" dirty="0" smtClean="0"/>
              <a:t>Tinker</a:t>
            </a:r>
            <a:r>
              <a:rPr lang="zh-CN" altLang="en-US" dirty="0" smtClean="0"/>
              <a:t>还是微信，我们对开源的看法，还有以后开源的一些做法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2473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至少可以修复框架本身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33651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smtClean="0"/>
              <a:t>至少可以修复框架本身</a:t>
            </a: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46398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smtClean="0"/>
              <a:t>至少可以修复框架本身</a:t>
            </a: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6660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什么是热补丁，它可以让应用无须重新安装下能够自动更新</a:t>
            </a: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微信一个大版本超过超过</a:t>
            </a:r>
            <a:r>
              <a:rPr kumimoji="1" lang="en-US" altLang="zh-CN" dirty="0" smtClean="0"/>
              <a:t>50%</a:t>
            </a:r>
            <a:r>
              <a:rPr kumimoji="1" lang="zh-CN" altLang="en-US" dirty="0" smtClean="0"/>
              <a:t>的人，需要十几天</a:t>
            </a:r>
            <a:endParaRPr kumimoji="1" lang="en-US" altLang="zh-CN" dirty="0" smtClean="0"/>
          </a:p>
          <a:p>
            <a:r>
              <a:rPr kumimoji="1" lang="zh-CN" altLang="en-US" dirty="0" smtClean="0"/>
              <a:t>用热补丁只要</a:t>
            </a:r>
            <a:r>
              <a:rPr kumimoji="1" lang="en-US" altLang="zh-CN" dirty="0" smtClean="0"/>
              <a:t>12</a:t>
            </a:r>
            <a:r>
              <a:rPr kumimoji="1" lang="zh-CN" altLang="en-US" dirty="0" smtClean="0"/>
              <a:t>个小时，如果使用推送一天可以达到</a:t>
            </a:r>
            <a:r>
              <a:rPr kumimoji="1" lang="en-US" altLang="zh-CN" dirty="0" smtClean="0"/>
              <a:t>90%</a:t>
            </a: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从</a:t>
            </a:r>
            <a:r>
              <a:rPr kumimoji="1" lang="en-US" altLang="zh-CN" dirty="0" smtClean="0"/>
              <a:t>32M</a:t>
            </a:r>
            <a:r>
              <a:rPr kumimoji="1" lang="zh-CN" altLang="en-US" dirty="0" smtClean="0"/>
              <a:t>变成</a:t>
            </a:r>
            <a:r>
              <a:rPr kumimoji="1" lang="en-US" altLang="zh-CN" dirty="0" smtClean="0"/>
              <a:t>100K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对于热补丁的应用，可能我们会存在几个等级的需求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只是简单的</a:t>
            </a:r>
            <a:r>
              <a:rPr kumimoji="1" lang="en-US" altLang="zh-CN" dirty="0" err="1" smtClean="0"/>
              <a:t>bugfix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解决一些空指针之类的问题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可能还想可以做到改变</a:t>
            </a:r>
            <a:r>
              <a:rPr kumimoji="1" lang="en-US" altLang="zh-CN" dirty="0" smtClean="0"/>
              <a:t>UI</a:t>
            </a:r>
            <a:r>
              <a:rPr kumimoji="1" lang="zh-CN" altLang="en-US" dirty="0" smtClean="0"/>
              <a:t>，支持资源的变更</a:t>
            </a:r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大家可能还希望可以做到功能的发布，甚至一定情况下面代替升级</a:t>
            </a:r>
            <a:endParaRPr kumimoji="1"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9687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我们来看看现在市面上的一些热补丁方案能做到什么样的功能：</a:t>
            </a:r>
          </a:p>
          <a:p>
            <a:endParaRPr lang="en-US" altLang="zh-CN" sz="1200" b="1" i="0" dirty="0" smtClean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b="1" i="0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从个人来看，可以将它们更应该是分成两个流派，第一个是</a:t>
            </a:r>
            <a:r>
              <a:rPr lang="en-US" altLang="zh-CN" sz="1200" b="1" i="0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1200" b="1" i="0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流派，它肯定是使用</a:t>
            </a:r>
            <a:r>
              <a:rPr lang="en-US" altLang="zh-CN" sz="1200" b="1" i="0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1200" b="1" i="0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方式实现</a:t>
            </a:r>
            <a:endParaRPr lang="en-US" altLang="zh-CN" sz="1200" b="1" i="0" dirty="0" smtClean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b="1" i="0" dirty="0" smtClean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i="0" dirty="0" err="1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kkfix</a:t>
            </a:r>
            <a:r>
              <a:rPr lang="zh-CN" altLang="en-US" sz="1200" b="1" i="0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</a:t>
            </a:r>
            <a:r>
              <a:rPr lang="en-US" altLang="zh-CN" sz="1200" b="1" i="0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hook</a:t>
            </a:r>
            <a:r>
              <a:rPr lang="zh-CN" altLang="en-US" sz="1200" b="1" i="0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系统的方法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robust</a:t>
            </a:r>
            <a:r>
              <a:rPr lang="zh-CN" altLang="en-US" sz="1200" b="1" i="0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1200" b="1" i="0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AOP</a:t>
            </a:r>
            <a:r>
              <a:rPr lang="zh-CN" altLang="en-US" sz="1200" b="1" i="0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的方式</a:t>
            </a:r>
            <a:endParaRPr lang="en-US" altLang="zh-CN" sz="1200" b="1" i="0" dirty="0" smtClean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200" b="1" i="0" dirty="0" smtClean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b="1" i="0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那么问题又来了？热补丁技术哪家强？</a:t>
            </a:r>
          </a:p>
          <a:p>
            <a:endParaRPr lang="en-US" altLang="zh-CN" sz="1200" b="1" i="0" dirty="0" smtClean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b="1" i="0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各个方案都有自己的优缺点，在我看来世上没有最好的方案，你需要寻找最适合你的自己的方案，你首先应该寻找自己需要什么</a:t>
            </a:r>
          </a:p>
          <a:p>
            <a:endParaRPr lang="zh-CN" altLang="en-US" sz="1200" b="1" i="0" dirty="0" smtClean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b="1" i="0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所以下面会针对每个方案去讲述他们的优缺点以及适用的场景，希望通过本次分享，大家可以根据自己的需要选择合适的方案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0417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我们先来看看</a:t>
            </a:r>
            <a:r>
              <a:rPr lang="en-US" altLang="zh-CN" dirty="0" smtClean="0"/>
              <a:t>Native</a:t>
            </a:r>
            <a:r>
              <a:rPr lang="en-US" altLang="zh-CN" baseline="0" dirty="0" smtClean="0"/>
              <a:t> hook</a:t>
            </a:r>
            <a:r>
              <a:rPr lang="zh-CN" altLang="en-US" baseline="0" dirty="0" smtClean="0"/>
              <a:t>的待变 </a:t>
            </a:r>
            <a:r>
              <a:rPr lang="en-US" altLang="zh-CN" baseline="0" dirty="0" err="1" smtClean="0"/>
              <a:t>AndFix</a:t>
            </a:r>
            <a:r>
              <a:rPr lang="zh-CN" altLang="en-US" baseline="0" dirty="0" smtClean="0"/>
              <a:t>方案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9818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Andfix</a:t>
            </a:r>
            <a:r>
              <a:rPr lang="zh-CN" altLang="en-US" dirty="0" smtClean="0"/>
              <a:t>主要在</a:t>
            </a:r>
            <a:r>
              <a:rPr lang="en-US" altLang="zh-CN" dirty="0" err="1" smtClean="0"/>
              <a:t>natvie</a:t>
            </a:r>
            <a:r>
              <a:rPr lang="zh-CN" altLang="en-US" dirty="0" smtClean="0"/>
              <a:t> 层替换方法的实现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例如将下面的</a:t>
            </a:r>
            <a:r>
              <a:rPr lang="en-US" altLang="zh-CN" dirty="0" smtClean="0"/>
              <a:t>func2</a:t>
            </a:r>
            <a:r>
              <a:rPr lang="zh-CN" altLang="en-US" dirty="0" smtClean="0"/>
              <a:t>的实现改成方法四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那是怎么样做到的呢？我们可以看一看代码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2742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这套方案的核心在于兼容性的问题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底层的代码每个版本都有改动，可能有些厂商也会去改这块的代码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以</a:t>
            </a:r>
            <a:r>
              <a:rPr lang="en-US" altLang="zh-CN" dirty="0" smtClean="0"/>
              <a:t>art</a:t>
            </a:r>
            <a:r>
              <a:rPr lang="zh-CN" altLang="en-US" dirty="0" smtClean="0"/>
              <a:t>为例，这块代码就每个版本都不太一样，需要去兼容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而且这套方案的使用场景存在比较大的限制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6716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综合来说，这套方案存在的优缺点如下：</a:t>
            </a:r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立刻生效，立刻生效其实也是有一定的问题，如果出现有状态问题，一般解决空指针这些问题是不错的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Andfix</a:t>
            </a:r>
            <a:r>
              <a:rPr kumimoji="1" lang="zh-CN" altLang="en-US" dirty="0" smtClean="0"/>
              <a:t>不需要为了补丁功能，去特别的修改原本的基础包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补丁也相对较小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andfix</a:t>
            </a:r>
            <a:r>
              <a:rPr kumimoji="1" lang="zh-CN" altLang="en-US" dirty="0" smtClean="0"/>
              <a:t>不涉及合成过程，所以也支持大部分的加固场景。</a:t>
            </a:r>
            <a:endParaRPr kumimoji="1" lang="en-US" altLang="zh-CN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它的缺陷主要在于兼容性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出现兼容性问题之后的定位问题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此外它只能用于</a:t>
            </a:r>
            <a:r>
              <a:rPr kumimoji="1" lang="en-US" altLang="zh-CN" dirty="0" err="1" smtClean="0"/>
              <a:t>bugfix</a:t>
            </a:r>
            <a:r>
              <a:rPr kumimoji="1" lang="zh-CN" altLang="en-US" dirty="0" smtClean="0"/>
              <a:t>场景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7E58-47B6-1440-B90D-909FFB9CE9F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0048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900"/>
            </a:lvl1pPr>
            <a:lvl2pPr marL="356616" indent="0" algn="ctr">
              <a:buNone/>
              <a:defRPr sz="1600"/>
            </a:lvl2pPr>
            <a:lvl3pPr marL="713232" indent="0" algn="ctr">
              <a:buNone/>
              <a:defRPr sz="1400"/>
            </a:lvl3pPr>
            <a:lvl4pPr marL="1069848" indent="0" algn="ctr">
              <a:buNone/>
              <a:defRPr sz="1200"/>
            </a:lvl4pPr>
            <a:lvl5pPr marL="1426464" indent="0" algn="ctr">
              <a:buNone/>
              <a:defRPr sz="1200"/>
            </a:lvl5pPr>
            <a:lvl6pPr marL="1783080" indent="0" algn="ctr">
              <a:buNone/>
              <a:defRPr sz="1200"/>
            </a:lvl6pPr>
            <a:lvl7pPr marL="2139696" indent="0" algn="ctr">
              <a:buNone/>
              <a:defRPr sz="1200"/>
            </a:lvl7pPr>
            <a:lvl8pPr marL="2496312" indent="0" algn="ctr">
              <a:buNone/>
              <a:defRPr sz="1200"/>
            </a:lvl8pPr>
            <a:lvl9pPr marL="2852928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4F28-AA03-4A76-96BB-CE494F71F7A6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2E1C-B1C4-4FFB-8DFE-E998FDED9A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07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4F28-AA03-4A76-96BB-CE494F71F7A6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2E1C-B1C4-4FFB-8DFE-E998FDED9A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865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04271"/>
            <a:ext cx="1971675" cy="484319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04271"/>
            <a:ext cx="5800725" cy="484319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4F28-AA03-4A76-96BB-CE494F71F7A6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2E1C-B1C4-4FFB-8DFE-E998FDED9A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32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D:\我的文档\Downloads\多边形背景\97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5000"/>
          </a:blip>
          <a:srcRect t="3305" b="12320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6057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D:\我的文档\Downloads\多边形背景\97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5000"/>
          </a:blip>
          <a:srcRect t="3305" b="12320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4623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4F28-AA03-4A76-96BB-CE494F71F7A6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2E1C-B1C4-4FFB-8DFE-E998FDED9A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693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424783"/>
            <a:ext cx="7886700" cy="2377281"/>
          </a:xfrm>
        </p:spPr>
        <p:txBody>
          <a:bodyPr anchor="b"/>
          <a:lstStyle>
            <a:lvl1pPr>
              <a:defRPr sz="4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3566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132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698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4264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830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1396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9631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85292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4F28-AA03-4A76-96BB-CE494F71F7A6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2E1C-B1C4-4FFB-8DFE-E998FDED9A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24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4F28-AA03-4A76-96BB-CE494F71F7A6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2E1C-B1C4-4FFB-8DFE-E998FDED9A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971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616" indent="0">
              <a:buNone/>
              <a:defRPr sz="1600" b="1"/>
            </a:lvl2pPr>
            <a:lvl3pPr marL="713232" indent="0">
              <a:buNone/>
              <a:defRPr sz="1400" b="1"/>
            </a:lvl3pPr>
            <a:lvl4pPr marL="1069848" indent="0">
              <a:buNone/>
              <a:defRPr sz="1200" b="1"/>
            </a:lvl4pPr>
            <a:lvl5pPr marL="1426464" indent="0">
              <a:buNone/>
              <a:defRPr sz="1200" b="1"/>
            </a:lvl5pPr>
            <a:lvl6pPr marL="1783080" indent="0">
              <a:buNone/>
              <a:defRPr sz="1200" b="1"/>
            </a:lvl6pPr>
            <a:lvl7pPr marL="2139696" indent="0">
              <a:buNone/>
              <a:defRPr sz="1200" b="1"/>
            </a:lvl7pPr>
            <a:lvl8pPr marL="2496312" indent="0">
              <a:buNone/>
              <a:defRPr sz="1200" b="1"/>
            </a:lvl8pPr>
            <a:lvl9pPr marL="2852928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087564"/>
            <a:ext cx="3868340" cy="307049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400969"/>
            <a:ext cx="3887391" cy="686593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616" indent="0">
              <a:buNone/>
              <a:defRPr sz="1600" b="1"/>
            </a:lvl2pPr>
            <a:lvl3pPr marL="713232" indent="0">
              <a:buNone/>
              <a:defRPr sz="1400" b="1"/>
            </a:lvl3pPr>
            <a:lvl4pPr marL="1069848" indent="0">
              <a:buNone/>
              <a:defRPr sz="1200" b="1"/>
            </a:lvl4pPr>
            <a:lvl5pPr marL="1426464" indent="0">
              <a:buNone/>
              <a:defRPr sz="1200" b="1"/>
            </a:lvl5pPr>
            <a:lvl6pPr marL="1783080" indent="0">
              <a:buNone/>
              <a:defRPr sz="1200" b="1"/>
            </a:lvl6pPr>
            <a:lvl7pPr marL="2139696" indent="0">
              <a:buNone/>
              <a:defRPr sz="1200" b="1"/>
            </a:lvl7pPr>
            <a:lvl8pPr marL="2496312" indent="0">
              <a:buNone/>
              <a:defRPr sz="1200" b="1"/>
            </a:lvl8pPr>
            <a:lvl9pPr marL="2852928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2087564"/>
            <a:ext cx="3887391" cy="307049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4F28-AA03-4A76-96BB-CE494F71F7A6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2E1C-B1C4-4FFB-8DFE-E998FDED9A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169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4F28-AA03-4A76-96BB-CE494F71F7A6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2E1C-B1C4-4FFB-8DFE-E998FDED9A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492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4F28-AA03-4A76-96BB-CE494F71F7A6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2E1C-B1C4-4FFB-8DFE-E998FDED9A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7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714501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56616" indent="0">
              <a:buNone/>
              <a:defRPr sz="1100"/>
            </a:lvl2pPr>
            <a:lvl3pPr marL="713232" indent="0">
              <a:buNone/>
              <a:defRPr sz="900"/>
            </a:lvl3pPr>
            <a:lvl4pPr marL="1069848" indent="0">
              <a:buNone/>
              <a:defRPr sz="800"/>
            </a:lvl4pPr>
            <a:lvl5pPr marL="1426464" indent="0">
              <a:buNone/>
              <a:defRPr sz="800"/>
            </a:lvl5pPr>
            <a:lvl6pPr marL="1783080" indent="0">
              <a:buNone/>
              <a:defRPr sz="800"/>
            </a:lvl6pPr>
            <a:lvl7pPr marL="2139696" indent="0">
              <a:buNone/>
              <a:defRPr sz="800"/>
            </a:lvl7pPr>
            <a:lvl8pPr marL="2496312" indent="0">
              <a:buNone/>
              <a:defRPr sz="800"/>
            </a:lvl8pPr>
            <a:lvl9pPr marL="2852928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4F28-AA03-4A76-96BB-CE494F71F7A6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2E1C-B1C4-4FFB-8DFE-E998FDED9A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581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500"/>
            </a:lvl1pPr>
            <a:lvl2pPr marL="356616" indent="0">
              <a:buNone/>
              <a:defRPr sz="2200"/>
            </a:lvl2pPr>
            <a:lvl3pPr marL="713232" indent="0">
              <a:buNone/>
              <a:defRPr sz="1900"/>
            </a:lvl3pPr>
            <a:lvl4pPr marL="1069848" indent="0">
              <a:buNone/>
              <a:defRPr sz="1600"/>
            </a:lvl4pPr>
            <a:lvl5pPr marL="1426464" indent="0">
              <a:buNone/>
              <a:defRPr sz="1600"/>
            </a:lvl5pPr>
            <a:lvl6pPr marL="1783080" indent="0">
              <a:buNone/>
              <a:defRPr sz="1600"/>
            </a:lvl6pPr>
            <a:lvl7pPr marL="2139696" indent="0">
              <a:buNone/>
              <a:defRPr sz="1600"/>
            </a:lvl7pPr>
            <a:lvl8pPr marL="2496312" indent="0">
              <a:buNone/>
              <a:defRPr sz="1600"/>
            </a:lvl8pPr>
            <a:lvl9pPr marL="2852928" indent="0">
              <a:buNone/>
              <a:defRPr sz="16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714501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56616" indent="0">
              <a:buNone/>
              <a:defRPr sz="1100"/>
            </a:lvl2pPr>
            <a:lvl3pPr marL="713232" indent="0">
              <a:buNone/>
              <a:defRPr sz="900"/>
            </a:lvl3pPr>
            <a:lvl4pPr marL="1069848" indent="0">
              <a:buNone/>
              <a:defRPr sz="800"/>
            </a:lvl4pPr>
            <a:lvl5pPr marL="1426464" indent="0">
              <a:buNone/>
              <a:defRPr sz="800"/>
            </a:lvl5pPr>
            <a:lvl6pPr marL="1783080" indent="0">
              <a:buNone/>
              <a:defRPr sz="800"/>
            </a:lvl6pPr>
            <a:lvl7pPr marL="2139696" indent="0">
              <a:buNone/>
              <a:defRPr sz="800"/>
            </a:lvl7pPr>
            <a:lvl8pPr marL="2496312" indent="0">
              <a:buNone/>
              <a:defRPr sz="800"/>
            </a:lvl8pPr>
            <a:lvl9pPr marL="2852928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4F28-AA03-4A76-96BB-CE494F71F7A6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2E1C-B1C4-4FFB-8DFE-E998FDED9A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88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6"/>
          </a:xfrm>
          <a:prstGeom prst="rect">
            <a:avLst/>
          </a:prstGeom>
        </p:spPr>
        <p:txBody>
          <a:bodyPr vert="horz" lIns="71323" tIns="35662" rIns="71323" bIns="35662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5296960"/>
            <a:ext cx="2057400" cy="304271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04F28-AA03-4A76-96BB-CE494F71F7A6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5296960"/>
            <a:ext cx="3086100" cy="304271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72E1C-B1C4-4FFB-8DFE-E998FDED9A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67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713232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8308" indent="-178308" algn="l" defTabSz="7132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34924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91540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8156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772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61388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8004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4620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31236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232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848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3080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696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6312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2928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zybuluo.com/dodola/note/55406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296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-1017" y="1885950"/>
            <a:ext cx="5797153" cy="1702594"/>
          </a:xfrm>
          <a:prstGeom prst="rect">
            <a:avLst/>
          </a:prstGeom>
          <a:solidFill>
            <a:schemeClr val="bg1">
              <a:lumMod val="50000"/>
              <a:alpha val="4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65071" y="1885950"/>
            <a:ext cx="210741" cy="2456260"/>
          </a:xfrm>
          <a:prstGeom prst="rect">
            <a:avLst/>
          </a:prstGeom>
          <a:solidFill>
            <a:srgbClr val="0C030D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762" y="2448707"/>
            <a:ext cx="5641594" cy="577079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68579" tIns="34289" rIns="68579" bIns="34289">
            <a:spAutoFit/>
          </a:bodyPr>
          <a:lstStyle/>
          <a:p>
            <a:pPr>
              <a:defRPr/>
            </a:pPr>
            <a:r>
              <a:rPr lang="en-US" altLang="zh-CN" sz="33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33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热补丁的现状与发展</a:t>
            </a:r>
            <a:endParaRPr lang="en-US" altLang="zh-CN" sz="33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62" y="3620388"/>
            <a:ext cx="2076450" cy="53091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68579" tIns="34289" rIns="68579" bIns="34289">
            <a:spAutoFit/>
          </a:bodyPr>
          <a:lstStyle/>
          <a:p>
            <a:pPr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shwenzhang</a:t>
            </a:r>
          </a:p>
          <a:p>
            <a:pPr>
              <a:defRPr/>
            </a:pPr>
            <a:r>
              <a:rPr lang="en-US" altLang="zh-CN" sz="1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1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1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zh-CN" altLang="en-US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 descr="D:\work\2013年\设计工作\PPT美化\PPT模版\公司常用logo\Tencent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69" y="422630"/>
            <a:ext cx="1341859" cy="1761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8027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975104" cy="5715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49623" y="906161"/>
            <a:ext cx="1266427" cy="62601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kumimoji="1" lang="zh-CN" altLang="en-US" sz="36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目录</a:t>
            </a:r>
            <a:endParaRPr kumimoji="1" lang="zh-CN" altLang="en-US" sz="36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72181" y="1486874"/>
            <a:ext cx="2227649" cy="441352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Contents</a:t>
            </a:r>
            <a:endParaRPr kumimoji="1" lang="zh-CN" altLang="en-US" sz="24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691407" y="1047799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277820" y="991505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45" name="圆角矩形 44"/>
          <p:cNvSpPr/>
          <p:nvPr/>
        </p:nvSpPr>
        <p:spPr>
          <a:xfrm>
            <a:off x="3691407" y="1707289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4277820" y="1650995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0" name="圆角矩形 49"/>
          <p:cNvSpPr/>
          <p:nvPr/>
        </p:nvSpPr>
        <p:spPr>
          <a:xfrm>
            <a:off x="3691407" y="2384034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4277820" y="2327740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2" name="圆角矩形 51"/>
          <p:cNvSpPr/>
          <p:nvPr/>
        </p:nvSpPr>
        <p:spPr>
          <a:xfrm>
            <a:off x="3691407" y="3053276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4277820" y="2996982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4" name="圆角矩形 53"/>
          <p:cNvSpPr/>
          <p:nvPr/>
        </p:nvSpPr>
        <p:spPr>
          <a:xfrm>
            <a:off x="3691407" y="3770688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277820" y="3714394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6" name="文本框 55"/>
          <p:cNvSpPr txBox="1"/>
          <p:nvPr/>
        </p:nvSpPr>
        <p:spPr>
          <a:xfrm>
            <a:off x="4345581" y="1697269"/>
            <a:ext cx="3119263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Native hook — </a:t>
            </a:r>
            <a:r>
              <a:rPr kumimoji="1" lang="en-US" altLang="zh-CN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AndFix</a:t>
            </a:r>
            <a:endParaRPr kumimoji="1" lang="en-US" altLang="zh-CN" sz="1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345581" y="2363217"/>
            <a:ext cx="3413921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Classloader</a:t>
            </a:r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hook — </a:t>
            </a:r>
            <a:r>
              <a:rPr kumimoji="1" lang="en-US" altLang="zh-CN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Qzone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345582" y="3041357"/>
            <a:ext cx="4607774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Dex</a:t>
            </a:r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replace — Tinker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5995" y="1008269"/>
            <a:ext cx="3904979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热补丁的两大流派</a:t>
            </a:r>
            <a:endParaRPr kumimoji="1" lang="en-US" altLang="zh-CN" sz="1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691407" y="4392438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4277820" y="4336144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71" name="文本框 70"/>
          <p:cNvSpPr txBox="1"/>
          <p:nvPr/>
        </p:nvSpPr>
        <p:spPr>
          <a:xfrm>
            <a:off x="4342761" y="4369154"/>
            <a:ext cx="3603851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热</a:t>
            </a:r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补丁技术的发展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345585" y="3755930"/>
            <a:ext cx="3413918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Method redirect — Robust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775810" y="2399324"/>
            <a:ext cx="646176" cy="358746"/>
          </a:xfrm>
          <a:prstGeom prst="rightArrow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665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-134112" y="763435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QZone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91750" y="1752353"/>
            <a:ext cx="40393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 smtClean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基于</a:t>
            </a:r>
            <a:r>
              <a:rPr kumimoji="1" lang="en-US" altLang="zh-CN" sz="2000" b="1" dirty="0" err="1" smtClean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Qzone</a:t>
            </a:r>
            <a:r>
              <a:rPr kumimoji="1" lang="zh-CN" altLang="en-US" sz="2000" b="1" dirty="0" smtClean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2000" b="1" dirty="0" err="1" smtClean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classloader</a:t>
            </a:r>
            <a:r>
              <a:rPr kumimoji="1" lang="zh-CN" altLang="en-US" sz="2000" b="1" dirty="0" smtClean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方案</a:t>
            </a:r>
            <a:endParaRPr kumimoji="1" lang="en-US" altLang="zh-CN" sz="2000" b="1" dirty="0" smtClean="0">
              <a:solidFill>
                <a:schemeClr val="bg2">
                  <a:lumMod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23727" y="2516239"/>
            <a:ext cx="469928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Class resolved by unexpected DEX crash—</a:t>
            </a:r>
            <a:r>
              <a:rPr kumimoji="1"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插桩</a:t>
            </a:r>
            <a:endParaRPr kumimoji="1" lang="en-US" altLang="zh-CN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Art </a:t>
            </a:r>
            <a:r>
              <a:rPr kumimoji="1"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地址偏移</a:t>
            </a:r>
            <a:r>
              <a:rPr kumimoji="1" lang="en-US" altLang="zh-CN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kumimoji="1"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引入大量没有修改的类</a:t>
            </a:r>
            <a:endParaRPr kumimoji="1" lang="en-US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38988" y="2091941"/>
            <a:ext cx="1508951" cy="374479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主要问题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75633" y="2501076"/>
            <a:ext cx="1290337" cy="359191"/>
          </a:xfrm>
          <a:prstGeom prst="rect">
            <a:avLst/>
          </a:prstGeom>
          <a:solidFill>
            <a:srgbClr val="F4A7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Classes.dex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1975" y="2858137"/>
            <a:ext cx="1290337" cy="458767"/>
          </a:xfrm>
          <a:prstGeom prst="rect">
            <a:avLst/>
          </a:prstGeom>
          <a:solidFill>
            <a:srgbClr val="7AB2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Wechat.class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1975" y="2501076"/>
            <a:ext cx="1290337" cy="359191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Patch.dex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73100" y="2858137"/>
            <a:ext cx="1289043" cy="487042"/>
          </a:xfrm>
          <a:prstGeom prst="rect">
            <a:avLst/>
          </a:prstGeom>
          <a:solidFill>
            <a:srgbClr val="F4A700">
              <a:alpha val="5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Wechat.class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2090619" y="2761003"/>
            <a:ext cx="611642" cy="23044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箭头连接符 135"/>
          <p:cNvCxnSpPr/>
          <p:nvPr/>
        </p:nvCxnSpPr>
        <p:spPr>
          <a:xfrm>
            <a:off x="1371056" y="3621751"/>
            <a:ext cx="2046565" cy="0"/>
          </a:xfrm>
          <a:prstGeom prst="straightConnector1">
            <a:avLst/>
          </a:prstGeom>
          <a:ln w="19050" cmpd="sng">
            <a:solidFill>
              <a:srgbClr val="5ECA26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135"/>
          <p:cNvCxnSpPr>
            <a:stCxn id="23" idx="2"/>
          </p:cNvCxnSpPr>
          <p:nvPr/>
        </p:nvCxnSpPr>
        <p:spPr>
          <a:xfrm>
            <a:off x="3417622" y="3345179"/>
            <a:ext cx="0" cy="276572"/>
          </a:xfrm>
          <a:prstGeom prst="straightConnector1">
            <a:avLst/>
          </a:prstGeom>
          <a:ln w="19050" cmpd="sng">
            <a:solidFill>
              <a:srgbClr val="5ECA26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135"/>
          <p:cNvCxnSpPr>
            <a:stCxn id="21" idx="2"/>
          </p:cNvCxnSpPr>
          <p:nvPr/>
        </p:nvCxnSpPr>
        <p:spPr>
          <a:xfrm flipH="1">
            <a:off x="1377143" y="3316904"/>
            <a:ext cx="1" cy="304847"/>
          </a:xfrm>
          <a:prstGeom prst="straightConnector1">
            <a:avLst/>
          </a:prstGeom>
          <a:ln w="19050" cmpd="sng">
            <a:solidFill>
              <a:srgbClr val="5ECA26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135"/>
          <p:cNvCxnSpPr/>
          <p:nvPr/>
        </p:nvCxnSpPr>
        <p:spPr>
          <a:xfrm>
            <a:off x="2394338" y="3621751"/>
            <a:ext cx="0" cy="187027"/>
          </a:xfrm>
          <a:prstGeom prst="straightConnector1">
            <a:avLst/>
          </a:prstGeom>
          <a:ln w="19050" cmpd="sng">
            <a:solidFill>
              <a:srgbClr val="5ECA26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1771360" y="3818948"/>
            <a:ext cx="1428901" cy="416829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DexPathList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连接符 9"/>
          <p:cNvCxnSpPr/>
          <p:nvPr/>
        </p:nvCxnSpPr>
        <p:spPr>
          <a:xfrm flipH="1">
            <a:off x="4428813" y="1564052"/>
            <a:ext cx="9624" cy="30445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Classloader</a:t>
            </a:r>
            <a:r>
              <a:rPr kumimoji="1"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hook — </a:t>
            </a:r>
            <a:r>
              <a:rPr kumimoji="1"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Qzone</a:t>
            </a:r>
            <a:endParaRPr kumimoji="1"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3827523" y="1286655"/>
            <a:ext cx="1221828" cy="0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5" y="3723848"/>
            <a:ext cx="70008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1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-97536" y="726859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关键挑战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56" name="直线连接符 9"/>
          <p:cNvCxnSpPr/>
          <p:nvPr/>
        </p:nvCxnSpPr>
        <p:spPr>
          <a:xfrm flipH="1">
            <a:off x="3079147" y="1646963"/>
            <a:ext cx="11032" cy="3489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09" y="1895691"/>
            <a:ext cx="2082916" cy="370296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53989" y="1440753"/>
            <a:ext cx="178886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启动耗时报警</a:t>
            </a:r>
            <a:endParaRPr kumimoji="1" lang="en-US" altLang="zh-CN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287" y="1631102"/>
            <a:ext cx="4829175" cy="207645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4678671" y="3835396"/>
            <a:ext cx="264840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Art</a:t>
            </a:r>
            <a:r>
              <a:rPr kumimoji="1"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平台补丁后无法启动</a:t>
            </a:r>
            <a:endParaRPr kumimoji="1" lang="en-US" altLang="zh-CN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458286" y="4589411"/>
            <a:ext cx="4829175" cy="403887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static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Boolean </a:t>
            </a:r>
            <a:r>
              <a:rPr kumimoji="1" lang="en-US" altLang="zh-CN" sz="16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addFriendTipsShow</a:t>
            </a:r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 false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Classloader</a:t>
            </a:r>
            <a:r>
              <a:rPr kumimoji="1"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hook — </a:t>
            </a:r>
            <a:r>
              <a:rPr kumimoji="1"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Qzone</a:t>
            </a:r>
            <a:endParaRPr kumimoji="1"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736428" y="1287164"/>
            <a:ext cx="1584434" cy="0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93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-85344" y="739051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Qzone-Dalvik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6851"/>
              </p:ext>
            </p:extLst>
          </p:nvPr>
        </p:nvGraphicFramePr>
        <p:xfrm>
          <a:off x="556051" y="2719987"/>
          <a:ext cx="7266551" cy="12800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7860"/>
                <a:gridCol w="2459346"/>
                <a:gridCol w="2459345"/>
              </a:tblGrid>
              <a:tr h="1767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DEX </a:t>
                      </a:r>
                      <a:r>
                        <a:rPr kumimoji="0" lang="en-US" altLang="zh-CN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Opcode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697" marB="45697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ODEX </a:t>
                      </a:r>
                      <a:r>
                        <a:rPr kumimoji="0" lang="en-US" altLang="zh-CN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Opcode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697" marB="45697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Optimization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697" marB="45697" horzOverflow="overflow">
                    <a:solidFill>
                      <a:srgbClr val="FFC000"/>
                    </a:solidFill>
                  </a:tcPr>
                </a:tc>
              </a:tr>
              <a:tr h="258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iget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T="45697" marB="45697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iget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-quick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T="45697" marB="45697" horzOverflow="overflow"/>
                </a:tc>
                <a:tc row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inline,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use byte offset, </a:t>
                      </a:r>
                      <a:r>
                        <a:rPr kumimoji="0" lang="en-US" altLang="zh-CN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vtable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for faster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0(n)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-&gt;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0(1)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T="45697" marB="45697" horzOverflow="overflow"/>
                </a:tc>
              </a:tr>
              <a:tr h="258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iput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T="45697" marB="45697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iput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-quick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T="45697" marB="45697" horzOverflow="overflow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03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invoke-virtual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697" marB="45697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invoke-virtual-quick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697" marB="45697" horzOverflow="overflow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564270" y="1866294"/>
            <a:ext cx="1302943" cy="435725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dexopt</a:t>
            </a:r>
            <a:endParaRPr kumimoji="1"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65396" y="1862473"/>
            <a:ext cx="1038896" cy="435725"/>
          </a:xfrm>
          <a:prstGeom prst="rect">
            <a:avLst/>
          </a:prstGeom>
          <a:solidFill>
            <a:srgbClr val="579C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verify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649727" y="1840364"/>
            <a:ext cx="1038896" cy="435725"/>
          </a:xfrm>
          <a:prstGeom prst="rect">
            <a:avLst/>
          </a:prstGeom>
          <a:solidFill>
            <a:srgbClr val="579C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optimize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线箭头连接符 135"/>
          <p:cNvCxnSpPr/>
          <p:nvPr/>
        </p:nvCxnSpPr>
        <p:spPr>
          <a:xfrm>
            <a:off x="1914844" y="2080335"/>
            <a:ext cx="501831" cy="0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89"/>
          <p:cNvCxnSpPr/>
          <p:nvPr/>
        </p:nvCxnSpPr>
        <p:spPr>
          <a:xfrm flipV="1">
            <a:off x="3578414" y="2058226"/>
            <a:ext cx="964918" cy="6512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89"/>
          <p:cNvCxnSpPr/>
          <p:nvPr/>
        </p:nvCxnSpPr>
        <p:spPr>
          <a:xfrm>
            <a:off x="5225017" y="2298198"/>
            <a:ext cx="0" cy="349764"/>
          </a:xfrm>
          <a:prstGeom prst="straightConnector1">
            <a:avLst/>
          </a:prstGeom>
          <a:ln w="19050" cmpd="sng">
            <a:solidFill>
              <a:schemeClr val="bg2">
                <a:lumMod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589718" y="1753694"/>
            <a:ext cx="942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preverify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56736" y="1644634"/>
            <a:ext cx="5329397" cy="903435"/>
          </a:xfrm>
          <a:prstGeom prst="rect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07756" y="2005065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60708" y="2236793"/>
            <a:ext cx="2491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verify+optimize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at runtime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507274" y="4193378"/>
            <a:ext cx="469928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性能损耗</a:t>
            </a:r>
            <a:endParaRPr kumimoji="1" lang="en-US" altLang="zh-CN" sz="1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507273" y="4699831"/>
            <a:ext cx="469928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Qfix</a:t>
            </a:r>
            <a:r>
              <a:rPr kumimoji="1" lang="en-US" altLang="zh-CN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引入</a:t>
            </a:r>
            <a:r>
              <a:rPr kumimoji="1" lang="en-US" altLang="zh-CN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native</a:t>
            </a: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实现</a:t>
            </a:r>
            <a:endParaRPr kumimoji="1" lang="en-US" altLang="zh-CN" sz="1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0491" y="4168994"/>
            <a:ext cx="1478593" cy="435725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</a:t>
            </a:r>
            <a:r>
              <a:rPr kumimoji="1"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桩方案</a:t>
            </a:r>
            <a:endParaRPr kumimoji="1"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Classloader</a:t>
            </a:r>
            <a:r>
              <a:rPr kumimoji="1"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hook — </a:t>
            </a:r>
            <a:r>
              <a:rPr kumimoji="1"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Qzone</a:t>
            </a:r>
            <a:endParaRPr kumimoji="1"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875113" y="1287164"/>
            <a:ext cx="3121153" cy="0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67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-85344" y="751243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QZone</a:t>
            </a:r>
            <a:r>
              <a:rPr kumimoji="1"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-Art</a:t>
            </a:r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平台</a:t>
            </a:r>
            <a:r>
              <a:rPr kumimoji="1"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51688" y="2116110"/>
            <a:ext cx="3733800" cy="1239520"/>
          </a:xfrm>
          <a:prstGeom prst="rect">
            <a:avLst/>
          </a:prstGeom>
          <a:noFill/>
          <a:ln w="28575">
            <a:solidFill>
              <a:srgbClr val="4E6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5077967" y="2116110"/>
            <a:ext cx="3577693" cy="1239520"/>
          </a:xfrm>
          <a:prstGeom prst="rect">
            <a:avLst/>
          </a:prstGeom>
          <a:noFill/>
          <a:ln w="28575">
            <a:solidFill>
              <a:srgbClr val="579CB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4411383" y="2485387"/>
            <a:ext cx="384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&gt;</a:t>
            </a:r>
            <a:endParaRPr kumimoji="1" lang="en-US" altLang="zh-CN" sz="2800" b="1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61424" y="1716000"/>
            <a:ext cx="3505419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 smtClean="0">
                <a:solidFill>
                  <a:srgbClr val="4E6EC2"/>
                </a:solidFill>
                <a:latin typeface="Arial Black"/>
                <a:ea typeface="微软雅黑"/>
                <a:cs typeface="Arial Black"/>
              </a:rPr>
              <a:t>字节码</a:t>
            </a:r>
            <a:endParaRPr kumimoji="1" lang="en-US" altLang="zh-CN" sz="1050" b="1" dirty="0">
              <a:solidFill>
                <a:srgbClr val="4E6EC2"/>
              </a:solidFill>
              <a:latin typeface="Arial Black"/>
              <a:ea typeface="微软雅黑"/>
              <a:cs typeface="Arial Black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098249" y="1678635"/>
            <a:ext cx="3505419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 smtClean="0">
                <a:solidFill>
                  <a:srgbClr val="579CB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lack"/>
              </a:rPr>
              <a:t>机器码</a:t>
            </a:r>
            <a:endParaRPr kumimoji="1" lang="en-US" altLang="zh-CN" sz="1050" b="1" dirty="0">
              <a:solidFill>
                <a:srgbClr val="579CB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lack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6765" y="224893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latin typeface="+mn-ea"/>
              </a:rPr>
              <a:t>0x01bc: </a:t>
            </a:r>
            <a:r>
              <a:rPr lang="en-US" altLang="zh-CN" b="1" dirty="0" err="1">
                <a:latin typeface="+mn-ea"/>
              </a:rPr>
              <a:t>iget</a:t>
            </a:r>
            <a:r>
              <a:rPr lang="en-US" altLang="zh-CN" b="1" dirty="0">
                <a:latin typeface="+mn-ea"/>
              </a:rPr>
              <a:t>-object v0, v9, </a:t>
            </a:r>
            <a:r>
              <a:rPr lang="en-US" altLang="zh-CN" b="1" dirty="0" err="1" smtClean="0">
                <a:latin typeface="+mn-ea"/>
              </a:rPr>
              <a:t>Lcom</a:t>
            </a:r>
            <a:r>
              <a:rPr lang="en-US" altLang="zh-CN" b="1" dirty="0" smtClean="0">
                <a:latin typeface="+mn-ea"/>
              </a:rPr>
              <a:t>/</a:t>
            </a:r>
            <a:r>
              <a:rPr lang="en-US" altLang="zh-CN" b="1" dirty="0" err="1" smtClean="0">
                <a:latin typeface="+mn-ea"/>
              </a:rPr>
              <a:t>tencent</a:t>
            </a:r>
            <a:r>
              <a:rPr lang="en-US" altLang="zh-CN" b="1" dirty="0" smtClean="0">
                <a:latin typeface="+mn-ea"/>
              </a:rPr>
              <a:t>/</a:t>
            </a:r>
            <a:r>
              <a:rPr lang="en-US" altLang="zh-CN" b="1" dirty="0" err="1" smtClean="0">
                <a:latin typeface="+mn-ea"/>
              </a:rPr>
              <a:t>LauncherUI</a:t>
            </a:r>
            <a:r>
              <a:rPr lang="en-US" altLang="zh-CN" b="1" dirty="0">
                <a:latin typeface="+mn-ea"/>
              </a:rPr>
              <a:t>; </a:t>
            </a:r>
            <a:r>
              <a:rPr lang="en-US" altLang="zh-CN" b="1" dirty="0" err="1" smtClean="0">
                <a:latin typeface="+mn-ea"/>
              </a:rPr>
              <a:t>com.tencent.LauncherUI.</a:t>
            </a:r>
            <a:r>
              <a:rPr lang="en-US" altLang="zh-CN" b="1" dirty="0" err="1" smtClean="0">
                <a:solidFill>
                  <a:srgbClr val="F4A700"/>
                </a:solidFill>
                <a:latin typeface="+mn-ea"/>
              </a:rPr>
              <a:t>addFriendTipsShow</a:t>
            </a:r>
            <a:r>
              <a:rPr lang="en-US" altLang="zh-CN" b="1" dirty="0" smtClean="0">
                <a:solidFill>
                  <a:srgbClr val="F4A700"/>
                </a:solidFill>
                <a:latin typeface="+mn-ea"/>
              </a:rPr>
              <a:t> </a:t>
            </a:r>
            <a:r>
              <a:rPr lang="en-US" altLang="zh-CN" b="1" dirty="0" smtClean="0">
                <a:latin typeface="+mn-ea"/>
              </a:rPr>
              <a:t> </a:t>
            </a:r>
          </a:p>
          <a:p>
            <a:r>
              <a:rPr lang="en-US" altLang="zh-CN" b="1" dirty="0" smtClean="0">
                <a:latin typeface="+mn-ea"/>
              </a:rPr>
              <a:t>//field@40469</a:t>
            </a:r>
            <a:endParaRPr lang="zh-CN" altLang="en-US" b="1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36450" y="2226745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0x0204c05a: 2a0a   </a:t>
            </a:r>
            <a:r>
              <a:rPr lang="zh-CN" altLang="en-US" dirty="0" smtClean="0"/>
              <a:t>            cmp     </a:t>
            </a:r>
            <a:r>
              <a:rPr lang="zh-CN" altLang="en-US" dirty="0"/>
              <a:t>r2, #10      </a:t>
            </a:r>
            <a:endParaRPr lang="en-US" altLang="zh-CN" dirty="0"/>
          </a:p>
          <a:p>
            <a:r>
              <a:rPr lang="zh-CN" altLang="en-US" dirty="0"/>
              <a:t>0x0204c05c: f2c086</a:t>
            </a:r>
            <a:r>
              <a:rPr lang="zh-CN" altLang="en-US" dirty="0" smtClean="0"/>
              <a:t>a9        blt</a:t>
            </a:r>
            <a:r>
              <a:rPr lang="zh-CN" altLang="en-US" dirty="0"/>
              <a:t>.w   +</a:t>
            </a:r>
            <a:r>
              <a:rPr lang="zh-CN" altLang="en-US" dirty="0" smtClean="0"/>
              <a:t>3410)   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/>
              <a:t>0x0204c060: f3bf8f5b         dmb     ish                  </a:t>
            </a:r>
            <a:endParaRPr lang="en-US" altLang="zh-CN" dirty="0" smtClean="0"/>
          </a:p>
          <a:p>
            <a:r>
              <a:rPr lang="zh-CN" altLang="en-US" dirty="0" smtClean="0"/>
              <a:t>0x0204c064: f8d06820       ldr.w   r6, [r0, </a:t>
            </a:r>
            <a:r>
              <a:rPr lang="zh-CN" altLang="en-US" dirty="0" smtClean="0">
                <a:solidFill>
                  <a:srgbClr val="FF0000"/>
                </a:solidFill>
              </a:rPr>
              <a:t>#2080</a:t>
            </a:r>
            <a:r>
              <a:rPr lang="zh-CN" altLang="en-US" dirty="0" smtClean="0"/>
              <a:t>]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4578337" y="2477605"/>
            <a:ext cx="384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&gt;</a:t>
            </a:r>
            <a:endParaRPr kumimoji="1" lang="en-US" altLang="zh-CN" sz="2800" b="1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00608" y="3702400"/>
            <a:ext cx="296387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用</a:t>
            </a:r>
            <a:r>
              <a:rPr kumimoji="1"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时查找</a:t>
            </a:r>
            <a:endParaRPr kumimoji="1" lang="en-US" altLang="zh-CN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在</a:t>
            </a:r>
            <a:r>
              <a:rPr kumimoji="1"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Dalvik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平台，最终会通过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field id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查找到正确的变量</a:t>
            </a:r>
            <a:endParaRPr kumimoji="1"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474548" y="3702400"/>
            <a:ext cx="294369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内存地址错乱</a:t>
            </a:r>
            <a:endParaRPr kumimoji="1" lang="en-US" altLang="zh-CN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在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Art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平台，由于增加了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Field, 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导致整体内存地址错乱</a:t>
            </a:r>
            <a:endParaRPr kumimoji="1"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Tinker </a:t>
            </a:r>
            <a:r>
              <a:rPr kumimoji="1"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V1.0</a:t>
            </a:r>
            <a:r>
              <a:rPr kumimoji="1"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kumimoji="1"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牛刀小试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875113" y="1287164"/>
            <a:ext cx="3121153" cy="0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011167" y="4936544"/>
            <a:ext cx="4829175" cy="403887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static 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ImageView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sightChangeImage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988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Classloader</a:t>
            </a:r>
            <a:r>
              <a:rPr kumimoji="1"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hook — </a:t>
            </a:r>
            <a:r>
              <a:rPr kumimoji="1"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Qzone</a:t>
            </a:r>
            <a:endParaRPr kumimoji="1"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-85344" y="751243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Qzone</a:t>
            </a:r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总结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419023" y="1287164"/>
            <a:ext cx="2075259" cy="0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243460" y="2361347"/>
            <a:ext cx="307629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兼容性较好</a:t>
            </a: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应用场景广</a:t>
            </a: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简单，成功率高</a:t>
            </a: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支持大部分的加固场景</a:t>
            </a:r>
            <a:endParaRPr kumimoji="1" lang="en-US" altLang="zh-CN" sz="1800" b="1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186698" y="2361346"/>
            <a:ext cx="2413950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性能损耗</a:t>
            </a: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补丁可能会过大</a:t>
            </a: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无法立刻生效</a:t>
            </a:r>
            <a:endParaRPr kumimoji="1" lang="en-US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74279" y="1850830"/>
            <a:ext cx="23469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 smtClean="0">
                <a:solidFill>
                  <a:srgbClr val="4E6EC2"/>
                </a:solidFill>
                <a:latin typeface="微软雅黑"/>
                <a:ea typeface="微软雅黑"/>
                <a:cs typeface="微软雅黑"/>
              </a:rPr>
              <a:t>优点</a:t>
            </a:r>
            <a:endParaRPr kumimoji="1" lang="en-US" altLang="zh-CN" sz="2400" b="1" dirty="0" smtClean="0">
              <a:solidFill>
                <a:srgbClr val="4E6EC2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073662" y="1851352"/>
            <a:ext cx="17235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 smtClean="0">
                <a:solidFill>
                  <a:srgbClr val="4E6EC2"/>
                </a:solidFill>
                <a:latin typeface="微软雅黑"/>
                <a:ea typeface="微软雅黑"/>
                <a:cs typeface="微软雅黑"/>
              </a:rPr>
              <a:t>缺点</a:t>
            </a:r>
            <a:endParaRPr kumimoji="1" lang="zh-CN" altLang="en-US" sz="2400" b="1" dirty="0">
              <a:solidFill>
                <a:srgbClr val="4E6EC2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2084831" y="4248806"/>
            <a:ext cx="4803648" cy="795137"/>
          </a:xfrm>
          <a:prstGeom prst="ellipse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/>
              <a:t>可</a:t>
            </a:r>
            <a:r>
              <a:rPr kumimoji="1" lang="zh-CN" altLang="en-US" sz="2400" b="1" dirty="0" smtClean="0"/>
              <a:t>实现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Features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658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975104" cy="5715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49623" y="906161"/>
            <a:ext cx="1266427" cy="62601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kumimoji="1" lang="zh-CN" altLang="en-US" sz="36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目录</a:t>
            </a:r>
            <a:endParaRPr kumimoji="1" lang="zh-CN" altLang="en-US" sz="36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72181" y="1486874"/>
            <a:ext cx="2227649" cy="441352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Contents</a:t>
            </a:r>
            <a:endParaRPr kumimoji="1" lang="zh-CN" altLang="en-US" sz="24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691407" y="1047799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277820" y="991505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45" name="圆角矩形 44"/>
          <p:cNvSpPr/>
          <p:nvPr/>
        </p:nvSpPr>
        <p:spPr>
          <a:xfrm>
            <a:off x="3691407" y="1707289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4277820" y="1650995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0" name="圆角矩形 49"/>
          <p:cNvSpPr/>
          <p:nvPr/>
        </p:nvSpPr>
        <p:spPr>
          <a:xfrm>
            <a:off x="3691407" y="2384034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4277820" y="2327740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2" name="圆角矩形 51"/>
          <p:cNvSpPr/>
          <p:nvPr/>
        </p:nvSpPr>
        <p:spPr>
          <a:xfrm>
            <a:off x="3691407" y="3053276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4277820" y="2996982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4" name="圆角矩形 53"/>
          <p:cNvSpPr/>
          <p:nvPr/>
        </p:nvSpPr>
        <p:spPr>
          <a:xfrm>
            <a:off x="3691407" y="3770688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277820" y="3714394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6" name="文本框 55"/>
          <p:cNvSpPr txBox="1"/>
          <p:nvPr/>
        </p:nvSpPr>
        <p:spPr>
          <a:xfrm>
            <a:off x="4345581" y="1697269"/>
            <a:ext cx="3119263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Native hook — </a:t>
            </a:r>
            <a:r>
              <a:rPr kumimoji="1" lang="en-US" altLang="zh-CN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AndFix</a:t>
            </a:r>
            <a:endParaRPr kumimoji="1" lang="en-US" altLang="zh-CN" sz="1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345581" y="2363217"/>
            <a:ext cx="3413921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Classloader</a:t>
            </a:r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hook — </a:t>
            </a:r>
            <a:r>
              <a:rPr kumimoji="1" lang="en-US" altLang="zh-CN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Qzone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345582" y="3041357"/>
            <a:ext cx="4607774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Dex</a:t>
            </a:r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replace — Tinker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5995" y="1008269"/>
            <a:ext cx="3904979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热补丁的两大流派</a:t>
            </a:r>
            <a:endParaRPr kumimoji="1" lang="en-US" altLang="zh-CN" sz="1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691407" y="4392438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4277820" y="4336144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71" name="文本框 70"/>
          <p:cNvSpPr txBox="1"/>
          <p:nvPr/>
        </p:nvSpPr>
        <p:spPr>
          <a:xfrm>
            <a:off x="4342761" y="4369154"/>
            <a:ext cx="3603851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热</a:t>
            </a:r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补丁技术的发展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345585" y="3755930"/>
            <a:ext cx="3413918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Method redirect — Robust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775810" y="3077242"/>
            <a:ext cx="646176" cy="358746"/>
          </a:xfrm>
          <a:prstGeom prst="rightArrow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036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-24384" y="684906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Tinker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1720477"/>
            <a:ext cx="5310998" cy="3119747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6257025" y="1661890"/>
            <a:ext cx="2564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Verdana"/>
              </a:rPr>
              <a:t>基于</a:t>
            </a:r>
            <a:r>
              <a:rPr lang="zh-CN" altLang="en-US" sz="1800" b="1" dirty="0" smtClean="0">
                <a:latin typeface="Microsoft YaHei" charset="0"/>
                <a:ea typeface="Microsoft YaHei" charset="0"/>
                <a:cs typeface="Microsoft YaHei" charset="0"/>
                <a:sym typeface="Verdana"/>
              </a:rPr>
              <a:t>全</a:t>
            </a:r>
            <a:r>
              <a:rPr lang="zh-CN" altLang="en-US" sz="1800" b="1" dirty="0">
                <a:latin typeface="Microsoft YaHei" charset="0"/>
                <a:ea typeface="Microsoft YaHei" charset="0"/>
                <a:cs typeface="Microsoft YaHei" charset="0"/>
                <a:sym typeface="Verdana"/>
              </a:rPr>
              <a:t>量合并方式</a:t>
            </a:r>
            <a:endParaRPr kumimoji="1" lang="en-US" altLang="zh-CN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53500" y="1959960"/>
            <a:ext cx="4699287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Gradle</a:t>
            </a:r>
            <a:r>
              <a:rPr kumimoji="1"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 Instant 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run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Buck </a:t>
            </a:r>
            <a:r>
              <a:rPr kumimoji="1"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exopackage</a:t>
            </a:r>
            <a:endParaRPr kumimoji="1"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182788" y="3338430"/>
            <a:ext cx="469928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BsDiff</a:t>
            </a:r>
            <a:endParaRPr kumimoji="1"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DexMerge</a:t>
            </a:r>
            <a:endParaRPr kumimoji="1"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DexDiff</a:t>
            </a:r>
            <a:endParaRPr kumimoji="1"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233078" y="3018193"/>
            <a:ext cx="2564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Diff</a:t>
            </a:r>
            <a:r>
              <a:rPr kumimoji="1"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算法</a:t>
            </a:r>
            <a:endParaRPr kumimoji="1"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Dex</a:t>
            </a:r>
            <a:r>
              <a:rPr kumimoji="1"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replace — Tinker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4011167" y="1287164"/>
            <a:ext cx="1138349" cy="0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052836" y="3087521"/>
            <a:ext cx="180242" cy="164181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052836" y="1781437"/>
            <a:ext cx="180242" cy="164181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652903" y="4840224"/>
            <a:ext cx="3144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b="1" dirty="0" smtClean="0">
                <a:hlinkClick r:id="rId4"/>
              </a:rPr>
              <a:t>Tinker </a:t>
            </a:r>
            <a:r>
              <a:rPr kumimoji="1" lang="en-US" altLang="zh-CN" sz="1800" b="1" dirty="0" err="1" smtClean="0">
                <a:hlinkClick r:id="rId4"/>
              </a:rPr>
              <a:t>DexDiff</a:t>
            </a:r>
            <a:r>
              <a:rPr kumimoji="1" lang="zh-CN" altLang="en-US" sz="1800" b="1" dirty="0" smtClean="0">
                <a:hlinkClick r:id="rId4"/>
              </a:rPr>
              <a:t>算法解析</a:t>
            </a:r>
            <a:endParaRPr kumimoji="1"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0841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0" y="787819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核心挑战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56" name="直线连接符 9"/>
          <p:cNvCxnSpPr/>
          <p:nvPr/>
        </p:nvCxnSpPr>
        <p:spPr>
          <a:xfrm flipH="1" flipV="1">
            <a:off x="568541" y="3774171"/>
            <a:ext cx="7661060" cy="214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3918709"/>
            <a:ext cx="7488832" cy="1169324"/>
          </a:xfrm>
          <a:prstGeom prst="rect">
            <a:avLst/>
          </a:prstGeom>
        </p:spPr>
      </p:pic>
      <p:sp>
        <p:nvSpPr>
          <p:cNvPr id="16" name="直角三角形 15"/>
          <p:cNvSpPr/>
          <p:nvPr/>
        </p:nvSpPr>
        <p:spPr>
          <a:xfrm rot="19571788">
            <a:off x="6476239" y="5007230"/>
            <a:ext cx="236928" cy="303255"/>
          </a:xfrm>
          <a:prstGeom prst="rtTriangle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258329" y="5219355"/>
            <a:ext cx="1815719" cy="431101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来自华为的</a:t>
            </a:r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Crash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直角三角形 18"/>
          <p:cNvSpPr/>
          <p:nvPr/>
        </p:nvSpPr>
        <p:spPr>
          <a:xfrm rot="9301266">
            <a:off x="2394685" y="2013438"/>
            <a:ext cx="236928" cy="303255"/>
          </a:xfrm>
          <a:prstGeom prst="rtTriangle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82590" y="1657240"/>
            <a:ext cx="1815719" cy="431101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来自小米的</a:t>
            </a:r>
            <a:r>
              <a:rPr kumimoji="1"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Anr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271" y="1945391"/>
            <a:ext cx="4171950" cy="847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224" y="2410325"/>
            <a:ext cx="4476750" cy="914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329" y="1465607"/>
            <a:ext cx="2179718" cy="2235220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Dex</a:t>
            </a:r>
            <a:r>
              <a:rPr kumimoji="1"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replace — Tinker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3760076" y="1287164"/>
            <a:ext cx="1631731" cy="0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15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487680" y="3116005"/>
            <a:ext cx="1264920" cy="324626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10M </a:t>
            </a:r>
            <a:r>
              <a:rPr kumimoji="1"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 8"/>
          <p:cNvGrpSpPr/>
          <p:nvPr/>
        </p:nvGrpSpPr>
        <p:grpSpPr>
          <a:xfrm>
            <a:off x="468694" y="1895063"/>
            <a:ext cx="1967346" cy="431101"/>
            <a:chOff x="-909960" y="2534518"/>
            <a:chExt cx="2177668" cy="431101"/>
          </a:xfrm>
          <a:solidFill>
            <a:srgbClr val="4E6EC2"/>
          </a:solidFill>
        </p:grpSpPr>
        <p:sp>
          <p:nvSpPr>
            <p:cNvPr id="30" name="直角三角形 29"/>
            <p:cNvSpPr/>
            <p:nvPr/>
          </p:nvSpPr>
          <p:spPr>
            <a:xfrm rot="6587019">
              <a:off x="981407" y="2634989"/>
              <a:ext cx="236928" cy="335675"/>
            </a:xfrm>
            <a:prstGeom prst="rt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-909960" y="2534518"/>
              <a:ext cx="2009831" cy="431101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原因分析</a:t>
              </a:r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7" name="直线连接符 8"/>
          <p:cNvCxnSpPr/>
          <p:nvPr/>
        </p:nvCxnSpPr>
        <p:spPr>
          <a:xfrm flipH="1">
            <a:off x="2743903" y="1678502"/>
            <a:ext cx="8831" cy="842770"/>
          </a:xfrm>
          <a:prstGeom prst="line">
            <a:avLst/>
          </a:prstGeom>
          <a:ln>
            <a:solidFill>
              <a:srgbClr val="FDAD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12"/>
          <p:cNvCxnSpPr/>
          <p:nvPr/>
        </p:nvCxnSpPr>
        <p:spPr>
          <a:xfrm>
            <a:off x="2743903" y="1678502"/>
            <a:ext cx="212530" cy="0"/>
          </a:xfrm>
          <a:prstGeom prst="line">
            <a:avLst/>
          </a:prstGeom>
          <a:ln>
            <a:solidFill>
              <a:srgbClr val="FDAD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68"/>
          <p:cNvCxnSpPr/>
          <p:nvPr/>
        </p:nvCxnSpPr>
        <p:spPr>
          <a:xfrm>
            <a:off x="2746556" y="2521272"/>
            <a:ext cx="212530" cy="0"/>
          </a:xfrm>
          <a:prstGeom prst="line">
            <a:avLst/>
          </a:prstGeom>
          <a:ln>
            <a:solidFill>
              <a:srgbClr val="FDAD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3677243" y="1489155"/>
            <a:ext cx="537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Dalvik</a:t>
            </a:r>
            <a:r>
              <a:rPr kumimoji="1"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: </a:t>
            </a:r>
            <a:r>
              <a:rPr kumimoji="1" lang="en-US" altLang="zh-CN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modtime</a:t>
            </a:r>
            <a:r>
              <a:rPr kumimoji="1"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en-US" altLang="zh-CN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crc</a:t>
            </a:r>
            <a:endParaRPr kumimoji="1"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689254" y="2319544"/>
            <a:ext cx="537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Art    : checksum/</a:t>
            </a:r>
            <a:r>
              <a:rPr kumimoji="1" lang="en-US" altLang="zh-CN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image_checksum</a:t>
            </a:r>
            <a:r>
              <a:rPr kumimoji="1"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en-US" altLang="zh-CN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image_offset</a:t>
            </a:r>
            <a:r>
              <a:rPr kumimoji="1"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…</a:t>
            </a:r>
            <a:endParaRPr kumimoji="1"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926678" y="1438850"/>
            <a:ext cx="96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FDAD00"/>
                </a:solidFill>
                <a:latin typeface="微软雅黑"/>
                <a:ea typeface="微软雅黑"/>
                <a:cs typeface="微软雅黑"/>
              </a:rPr>
              <a:t>01</a:t>
            </a:r>
            <a:endParaRPr kumimoji="1" lang="zh-CN" altLang="en-US" sz="4400" dirty="0">
              <a:solidFill>
                <a:srgbClr val="FDAD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40143" y="2196025"/>
            <a:ext cx="96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FDAD00"/>
                </a:solidFill>
                <a:latin typeface="微软雅黑"/>
                <a:ea typeface="微软雅黑"/>
                <a:cs typeface="微软雅黑"/>
              </a:rPr>
              <a:t>02</a:t>
            </a:r>
            <a:endParaRPr kumimoji="1" lang="zh-CN" altLang="en-US" sz="4400" dirty="0">
              <a:solidFill>
                <a:srgbClr val="FDAD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73493" y="3669952"/>
            <a:ext cx="1043901" cy="1001464"/>
          </a:xfrm>
          <a:prstGeom prst="ellipse">
            <a:avLst/>
          </a:prstGeom>
          <a:solidFill>
            <a:srgbClr val="5B91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890240" y="3890145"/>
            <a:ext cx="220762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10.91M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5S</a:t>
            </a:r>
            <a:endParaRPr kumimoji="1" lang="en-US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364853" y="3890145"/>
            <a:ext cx="469928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35M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12S</a:t>
            </a:r>
            <a:endParaRPr kumimoji="1" lang="en-US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5128234" y="3731027"/>
            <a:ext cx="1001500" cy="1001500"/>
          </a:xfrm>
          <a:prstGeom prst="ellipse">
            <a:avLst/>
          </a:prstGeom>
          <a:solidFill>
            <a:srgbClr val="CD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Art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2970" y="398601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Dalvik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54" y="1770111"/>
            <a:ext cx="3040163" cy="3040163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583" y="1766375"/>
            <a:ext cx="4524770" cy="3115637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619317" y="4831650"/>
            <a:ext cx="2954022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b="1" dirty="0" err="1" smtClean="0">
                <a:latin typeface="微软雅黑"/>
                <a:ea typeface="微软雅黑"/>
                <a:cs typeface="微软雅黑"/>
              </a:rPr>
              <a:t>FingerPrint</a:t>
            </a:r>
            <a:r>
              <a:rPr kumimoji="1" lang="zh-CN" altLang="en-US" b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b="1" dirty="0" smtClean="0">
                <a:latin typeface="微软雅黑"/>
                <a:ea typeface="微软雅黑"/>
                <a:cs typeface="微软雅黑"/>
              </a:rPr>
              <a:t>change</a:t>
            </a:r>
            <a:r>
              <a:rPr kumimoji="1" lang="zh-CN" altLang="en-US" b="1" dirty="0" smtClean="0">
                <a:latin typeface="微软雅黑"/>
                <a:ea typeface="微软雅黑"/>
                <a:cs typeface="微软雅黑"/>
              </a:rPr>
              <a:t>？提供加载页</a:t>
            </a:r>
            <a:endParaRPr kumimoji="1" lang="en-US" altLang="zh-CN" b="1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608522" y="4817992"/>
            <a:ext cx="412380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b="1" dirty="0">
                <a:latin typeface="微软雅黑"/>
                <a:ea typeface="微软雅黑"/>
                <a:cs typeface="微软雅黑"/>
              </a:rPr>
              <a:t>分</a:t>
            </a:r>
            <a:r>
              <a:rPr kumimoji="1" lang="zh-CN" altLang="en-US" b="1" dirty="0" smtClean="0">
                <a:latin typeface="微软雅黑"/>
                <a:ea typeface="微软雅黑"/>
                <a:cs typeface="微软雅黑"/>
              </a:rPr>
              <a:t>平台合成，在</a:t>
            </a:r>
            <a:r>
              <a:rPr kumimoji="1" lang="en-US" altLang="zh-CN" b="1" dirty="0" smtClean="0">
                <a:latin typeface="微软雅黑"/>
                <a:ea typeface="微软雅黑"/>
                <a:cs typeface="微软雅黑"/>
              </a:rPr>
              <a:t>Art</a:t>
            </a:r>
            <a:r>
              <a:rPr kumimoji="1" lang="zh-CN" altLang="en-US" b="1" dirty="0" smtClean="0">
                <a:latin typeface="微软雅黑"/>
                <a:ea typeface="微软雅黑"/>
                <a:cs typeface="微软雅黑"/>
              </a:rPr>
              <a:t>只合成与</a:t>
            </a:r>
            <a:r>
              <a:rPr kumimoji="1" lang="en-US" altLang="zh-CN" b="1" dirty="0" smtClean="0">
                <a:latin typeface="微软雅黑"/>
                <a:ea typeface="微软雅黑"/>
                <a:cs typeface="微软雅黑"/>
              </a:rPr>
              <a:t>v1.0</a:t>
            </a:r>
            <a:r>
              <a:rPr kumimoji="1" lang="zh-CN" altLang="en-US" b="1" dirty="0" smtClean="0">
                <a:latin typeface="微软雅黑"/>
                <a:ea typeface="微软雅黑"/>
                <a:cs typeface="微软雅黑"/>
              </a:rPr>
              <a:t>一致的小</a:t>
            </a:r>
            <a:r>
              <a:rPr kumimoji="1" lang="en-US" altLang="zh-CN" b="1" dirty="0" err="1" smtClean="0">
                <a:latin typeface="微软雅黑"/>
                <a:ea typeface="微软雅黑"/>
                <a:cs typeface="微软雅黑"/>
              </a:rPr>
              <a:t>Dex</a:t>
            </a:r>
            <a:endParaRPr kumimoji="1" lang="en-US" altLang="zh-CN" b="1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Dex</a:t>
            </a:r>
            <a:r>
              <a:rPr kumimoji="1"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replace — Tinker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2657856" y="1287164"/>
            <a:ext cx="3848658" cy="0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0" y="787819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Tinker-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厂商</a:t>
            </a: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OTA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的挑战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6560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09" y="0"/>
            <a:ext cx="4019970" cy="5715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-81409" y="0"/>
            <a:ext cx="4019970" cy="950976"/>
          </a:xfrm>
          <a:prstGeom prst="rect">
            <a:avLst/>
          </a:prstGeom>
          <a:solidFill>
            <a:srgbClr val="4E6EC2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560125" y="541474"/>
            <a:ext cx="4170964" cy="349019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r"/>
            <a:r>
              <a:rPr kumimoji="1" lang="en-US" altLang="zh-CN" sz="18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———ABOUT</a:t>
            </a:r>
            <a:r>
              <a:rPr kumimoji="1" lang="zh-CN" altLang="en-US" sz="18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 </a:t>
            </a:r>
            <a:r>
              <a:rPr kumimoji="1" lang="en-US" altLang="zh-CN" sz="18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ME</a:t>
            </a:r>
            <a:endParaRPr kumimoji="1" lang="zh-CN" altLang="en-US" sz="18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-547933" y="105175"/>
            <a:ext cx="4170964" cy="50290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r"/>
            <a:r>
              <a:rPr kumimoji="1" lang="zh-CN" altLang="en-US" sz="28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关于我</a:t>
            </a:r>
            <a:endParaRPr kumimoji="1" lang="zh-CN" altLang="en-US" sz="28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14194" y="2577829"/>
            <a:ext cx="43532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WeMobileDev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公众号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44497" y="2780268"/>
            <a:ext cx="157822" cy="163067"/>
          </a:xfrm>
          <a:prstGeom prst="rect">
            <a:avLst/>
          </a:prstGeom>
          <a:solidFill>
            <a:srgbClr val="4E6EC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988463" y="1186436"/>
            <a:ext cx="43532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AndResGuard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资源混淆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30641" y="1377000"/>
            <a:ext cx="157822" cy="163067"/>
          </a:xfrm>
          <a:prstGeom prst="rect">
            <a:avLst/>
          </a:prstGeom>
          <a:solidFill>
            <a:srgbClr val="4E6EC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045861" y="3357637"/>
            <a:ext cx="43532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终端质量运营平台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852414" y="3560076"/>
            <a:ext cx="157822" cy="163067"/>
          </a:xfrm>
          <a:prstGeom prst="rect">
            <a:avLst/>
          </a:prstGeom>
          <a:solidFill>
            <a:srgbClr val="4E6EC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045859" y="4117658"/>
            <a:ext cx="43532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Tinker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热补丁项目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876162" y="4320097"/>
            <a:ext cx="157822" cy="163067"/>
          </a:xfrm>
          <a:prstGeom prst="rect">
            <a:avLst/>
          </a:prstGeom>
          <a:solidFill>
            <a:srgbClr val="4E6EC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00340" y="1875206"/>
            <a:ext cx="43532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跨平台网络组件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30643" y="2077645"/>
            <a:ext cx="157822" cy="163067"/>
          </a:xfrm>
          <a:prstGeom prst="rect">
            <a:avLst/>
          </a:prstGeom>
          <a:solidFill>
            <a:srgbClr val="4E6EC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751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487680" y="1506994"/>
            <a:ext cx="7103417" cy="2395933"/>
          </a:xfrm>
          <a:prstGeom prst="rect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135117" y="1756102"/>
            <a:ext cx="1377379" cy="43572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base.dex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105131" y="2525559"/>
            <a:ext cx="1407365" cy="435725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patch.dex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105131" y="3295016"/>
            <a:ext cx="1437703" cy="424553"/>
          </a:xfrm>
          <a:prstGeom prst="rect">
            <a:avLst/>
          </a:prstGeom>
          <a:solidFill>
            <a:srgbClr val="F4A7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art.info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线连接符 8"/>
          <p:cNvCxnSpPr/>
          <p:nvPr/>
        </p:nvCxnSpPr>
        <p:spPr>
          <a:xfrm flipH="1">
            <a:off x="4059402" y="1949209"/>
            <a:ext cx="752" cy="794212"/>
          </a:xfrm>
          <a:prstGeom prst="line">
            <a:avLst/>
          </a:prstGeom>
          <a:ln>
            <a:solidFill>
              <a:srgbClr val="FDAD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12"/>
          <p:cNvCxnSpPr/>
          <p:nvPr/>
        </p:nvCxnSpPr>
        <p:spPr>
          <a:xfrm>
            <a:off x="3520180" y="1949209"/>
            <a:ext cx="532290" cy="3459"/>
          </a:xfrm>
          <a:prstGeom prst="line">
            <a:avLst/>
          </a:prstGeom>
          <a:ln>
            <a:solidFill>
              <a:srgbClr val="FDAD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12"/>
          <p:cNvCxnSpPr/>
          <p:nvPr/>
        </p:nvCxnSpPr>
        <p:spPr>
          <a:xfrm>
            <a:off x="3519804" y="2743421"/>
            <a:ext cx="532290" cy="3459"/>
          </a:xfrm>
          <a:prstGeom prst="line">
            <a:avLst/>
          </a:prstGeom>
          <a:ln>
            <a:solidFill>
              <a:srgbClr val="FDAD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12"/>
          <p:cNvCxnSpPr/>
          <p:nvPr/>
        </p:nvCxnSpPr>
        <p:spPr>
          <a:xfrm>
            <a:off x="4075523" y="2339014"/>
            <a:ext cx="532290" cy="3459"/>
          </a:xfrm>
          <a:prstGeom prst="line">
            <a:avLst/>
          </a:prstGeom>
          <a:ln>
            <a:solidFill>
              <a:srgbClr val="FDAD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607813" y="2121151"/>
            <a:ext cx="1496195" cy="4357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full-</a:t>
            </a:r>
            <a:r>
              <a:rPr kumimoji="1"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new.dex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499640" y="1767299"/>
            <a:ext cx="2087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Dalvik</a:t>
            </a:r>
            <a:endParaRPr kumimoji="1"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46" name="直线箭头连接符 135"/>
          <p:cNvCxnSpPr/>
          <p:nvPr/>
        </p:nvCxnSpPr>
        <p:spPr>
          <a:xfrm flipH="1">
            <a:off x="4051365" y="1945236"/>
            <a:ext cx="7661" cy="1586105"/>
          </a:xfrm>
          <a:prstGeom prst="straightConnector1">
            <a:avLst/>
          </a:prstGeom>
          <a:ln w="19050" cmpd="sng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135"/>
          <p:cNvCxnSpPr/>
          <p:nvPr/>
        </p:nvCxnSpPr>
        <p:spPr>
          <a:xfrm flipH="1" flipV="1">
            <a:off x="3543232" y="3503701"/>
            <a:ext cx="503762" cy="10838"/>
          </a:xfrm>
          <a:prstGeom prst="straightConnector1">
            <a:avLst/>
          </a:prstGeom>
          <a:ln w="19050" cmpd="sng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135"/>
          <p:cNvCxnSpPr/>
          <p:nvPr/>
        </p:nvCxnSpPr>
        <p:spPr>
          <a:xfrm flipH="1" flipV="1">
            <a:off x="3519074" y="2733542"/>
            <a:ext cx="540000" cy="10838"/>
          </a:xfrm>
          <a:prstGeom prst="straightConnector1">
            <a:avLst/>
          </a:prstGeom>
          <a:ln w="19050" cmpd="sng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135"/>
          <p:cNvCxnSpPr/>
          <p:nvPr/>
        </p:nvCxnSpPr>
        <p:spPr>
          <a:xfrm flipH="1" flipV="1">
            <a:off x="3540726" y="1941760"/>
            <a:ext cx="503762" cy="10838"/>
          </a:xfrm>
          <a:prstGeom prst="straightConnector1">
            <a:avLst/>
          </a:prstGeom>
          <a:ln w="19050" cmpd="sng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135"/>
          <p:cNvCxnSpPr/>
          <p:nvPr/>
        </p:nvCxnSpPr>
        <p:spPr>
          <a:xfrm flipH="1" flipV="1">
            <a:off x="4059026" y="3179883"/>
            <a:ext cx="503762" cy="10838"/>
          </a:xfrm>
          <a:prstGeom prst="straightConnector1">
            <a:avLst/>
          </a:prstGeom>
          <a:ln w="19050" cmpd="sng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570449" y="2958387"/>
            <a:ext cx="1533559" cy="435725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small-</a:t>
            </a:r>
            <a:r>
              <a:rPr kumimoji="1"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art.dex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2839102" y="4098346"/>
            <a:ext cx="96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DAD00"/>
                </a:solidFill>
                <a:latin typeface="微软雅黑"/>
                <a:ea typeface="微软雅黑"/>
                <a:cs typeface="微软雅黑"/>
              </a:rPr>
              <a:t>01</a:t>
            </a:r>
            <a:endParaRPr kumimoji="1" lang="zh-CN" altLang="en-US" sz="4400" dirty="0">
              <a:solidFill>
                <a:srgbClr val="FDAD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2843253" y="4577383"/>
            <a:ext cx="96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DAD00"/>
                </a:solidFill>
                <a:latin typeface="微软雅黑"/>
                <a:ea typeface="微软雅黑"/>
                <a:cs typeface="微软雅黑"/>
              </a:rPr>
              <a:t>02</a:t>
            </a:r>
            <a:endParaRPr kumimoji="1" lang="zh-CN" altLang="en-US" sz="2400" dirty="0">
              <a:solidFill>
                <a:srgbClr val="FDAD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2839102" y="5017860"/>
            <a:ext cx="96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DAD00"/>
                </a:solidFill>
                <a:latin typeface="微软雅黑"/>
                <a:ea typeface="微软雅黑"/>
                <a:cs typeface="微软雅黑"/>
              </a:rPr>
              <a:t>03</a:t>
            </a:r>
            <a:endParaRPr kumimoji="1" lang="zh-CN" altLang="en-US" sz="2400" dirty="0">
              <a:solidFill>
                <a:srgbClr val="FDAD00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104" name="直线连接符 8"/>
          <p:cNvCxnSpPr/>
          <p:nvPr/>
        </p:nvCxnSpPr>
        <p:spPr>
          <a:xfrm>
            <a:off x="2558526" y="4322565"/>
            <a:ext cx="0" cy="986039"/>
          </a:xfrm>
          <a:prstGeom prst="line">
            <a:avLst/>
          </a:prstGeom>
          <a:ln>
            <a:solidFill>
              <a:srgbClr val="FDAD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2"/>
          <p:cNvCxnSpPr/>
          <p:nvPr/>
        </p:nvCxnSpPr>
        <p:spPr>
          <a:xfrm>
            <a:off x="2558526" y="4322565"/>
            <a:ext cx="212530" cy="0"/>
          </a:xfrm>
          <a:prstGeom prst="line">
            <a:avLst/>
          </a:prstGeom>
          <a:ln>
            <a:solidFill>
              <a:srgbClr val="FDAD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68"/>
          <p:cNvCxnSpPr/>
          <p:nvPr/>
        </p:nvCxnSpPr>
        <p:spPr>
          <a:xfrm>
            <a:off x="2558526" y="4829819"/>
            <a:ext cx="212530" cy="0"/>
          </a:xfrm>
          <a:prstGeom prst="line">
            <a:avLst/>
          </a:prstGeom>
          <a:ln>
            <a:solidFill>
              <a:srgbClr val="FDAD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69"/>
          <p:cNvCxnSpPr/>
          <p:nvPr/>
        </p:nvCxnSpPr>
        <p:spPr>
          <a:xfrm>
            <a:off x="2558526" y="5308604"/>
            <a:ext cx="212530" cy="0"/>
          </a:xfrm>
          <a:prstGeom prst="line">
            <a:avLst/>
          </a:prstGeom>
          <a:ln>
            <a:solidFill>
              <a:srgbClr val="FDAD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8" name="组 8"/>
          <p:cNvGrpSpPr/>
          <p:nvPr/>
        </p:nvGrpSpPr>
        <p:grpSpPr>
          <a:xfrm>
            <a:off x="457546" y="4623419"/>
            <a:ext cx="1967346" cy="431101"/>
            <a:chOff x="-909960" y="2634410"/>
            <a:chExt cx="2177668" cy="431101"/>
          </a:xfrm>
          <a:solidFill>
            <a:srgbClr val="4E6EC2"/>
          </a:solidFill>
        </p:grpSpPr>
        <p:sp>
          <p:nvSpPr>
            <p:cNvPr id="109" name="直角三角形 108"/>
            <p:cNvSpPr/>
            <p:nvPr/>
          </p:nvSpPr>
          <p:spPr>
            <a:xfrm rot="6587019">
              <a:off x="981407" y="2734881"/>
              <a:ext cx="236928" cy="335675"/>
            </a:xfrm>
            <a:prstGeom prst="rt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-909960" y="2634410"/>
              <a:ext cx="2009831" cy="431101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解决问题</a:t>
              </a:r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1" name="文本框 110"/>
          <p:cNvSpPr txBox="1"/>
          <p:nvPr/>
        </p:nvSpPr>
        <p:spPr>
          <a:xfrm>
            <a:off x="3509202" y="4123265"/>
            <a:ext cx="440713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Dalvik</a:t>
            </a:r>
            <a:r>
              <a:rPr kumimoji="1"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全</a:t>
            </a:r>
            <a:r>
              <a:rPr kumimoji="1"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量合成，解决了插桩带来的</a:t>
            </a:r>
            <a:r>
              <a:rPr kumimoji="1" lang="zh-CN" altLang="en-US" sz="1600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性能损耗</a:t>
            </a:r>
            <a:endParaRPr kumimoji="1" lang="en-US" altLang="zh-CN" sz="1600" b="1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3496418" y="4634106"/>
            <a:ext cx="4970687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分</a:t>
            </a:r>
            <a:r>
              <a:rPr kumimoji="1"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平台合成，解决了全量合成方案</a:t>
            </a:r>
            <a:r>
              <a:rPr kumimoji="1" lang="zh-CN" altLang="en-US" sz="1600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占用</a:t>
            </a:r>
            <a:r>
              <a:rPr kumimoji="1" lang="en-US" altLang="zh-CN" sz="1600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rom</a:t>
            </a:r>
            <a:r>
              <a:rPr kumimoji="1" lang="zh-CN" altLang="en-US" sz="1600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体积过大</a:t>
            </a:r>
            <a:endParaRPr kumimoji="1" lang="en-US" altLang="zh-CN" sz="1600" b="1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3526263" y="5112944"/>
            <a:ext cx="463940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Art.info</a:t>
            </a:r>
            <a:r>
              <a:rPr kumimoji="1"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仅仅</a:t>
            </a:r>
            <a:r>
              <a:rPr kumimoji="1"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1-20K, </a:t>
            </a:r>
            <a:r>
              <a:rPr kumimoji="1"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解决由于</a:t>
            </a:r>
            <a:r>
              <a:rPr kumimoji="1" lang="zh-CN" altLang="en-US" sz="1600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补丁包可能过大</a:t>
            </a:r>
            <a:endParaRPr kumimoji="1" lang="en-US" altLang="zh-CN" sz="1600" b="1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Dex</a:t>
            </a:r>
            <a:r>
              <a:rPr kumimoji="1"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replace — Tinker</a:t>
            </a:r>
          </a:p>
        </p:txBody>
      </p:sp>
      <p:cxnSp>
        <p:nvCxnSpPr>
          <p:cNvPr id="47" name="直接连接符 46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657856" y="1372508"/>
            <a:ext cx="3848658" cy="0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0" y="787819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TInker</a:t>
            </a:r>
            <a:r>
              <a:rPr kumimoji="1"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-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厂商</a:t>
            </a: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OTA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的挑战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5982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879602" y="1873599"/>
            <a:ext cx="2441885" cy="928868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010301" y="2094029"/>
            <a:ext cx="2207013" cy="53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8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Android N</a:t>
            </a:r>
            <a:endParaRPr kumimoji="1" lang="en-US" altLang="zh-CN" sz="28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809414" y="1873599"/>
            <a:ext cx="2207013" cy="928868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797360" y="2064903"/>
            <a:ext cx="2207013" cy="53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800" b="1" dirty="0" err="1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Xposed</a:t>
            </a:r>
            <a:endParaRPr kumimoji="1" lang="en-US" altLang="zh-CN" sz="28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879603" y="3279804"/>
            <a:ext cx="2441884" cy="926435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953741" y="3469756"/>
            <a:ext cx="2301264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800" b="1" dirty="0" err="1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Classloader</a:t>
            </a:r>
            <a:endParaRPr kumimoji="1" lang="en-US" altLang="zh-CN" sz="28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809414" y="3255264"/>
            <a:ext cx="2219343" cy="950975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846128" y="3447406"/>
            <a:ext cx="2207013" cy="53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800" b="1" dirty="0" err="1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DexDiff</a:t>
            </a:r>
            <a:endParaRPr kumimoji="1" lang="en-US" altLang="zh-CN" sz="28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Dex</a:t>
            </a:r>
            <a:r>
              <a:rPr kumimoji="1"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replace — Tinker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984841" y="1287164"/>
            <a:ext cx="3121153" cy="0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0" y="787819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Tinker-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其他技术挑战</a:t>
            </a:r>
          </a:p>
        </p:txBody>
      </p:sp>
    </p:spTree>
    <p:extLst>
      <p:ext uri="{BB962C8B-B14F-4D97-AF65-F5344CB8AC3E}">
        <p14:creationId xmlns:p14="http://schemas.microsoft.com/office/powerpoint/2010/main" val="26555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Dex</a:t>
            </a:r>
            <a:r>
              <a:rPr kumimoji="1"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replace — Tinker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-85344" y="751243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Tinker</a:t>
            </a:r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总结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419023" y="1287164"/>
            <a:ext cx="2075259" cy="0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243460" y="2361347"/>
            <a:ext cx="307629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兼容性较好</a:t>
            </a: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应用场景广</a:t>
            </a: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补丁较小</a:t>
            </a: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性能损耗少</a:t>
            </a: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981903" y="2407560"/>
            <a:ext cx="3941379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Dalvik</a:t>
            </a:r>
            <a:r>
              <a:rPr kumimoji="1" lang="en-US" altLang="zh-CN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 Rom</a:t>
            </a: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体积较大</a:t>
            </a: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单独的合成过程</a:t>
            </a: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无法立刻生效</a:t>
            </a: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不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支持加固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通过回退</a:t>
            </a:r>
            <a:r>
              <a:rPr kumimoji="1" lang="en-US" altLang="zh-CN" sz="1800" b="1" dirty="0" err="1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QZone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方案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)</a:t>
            </a:r>
            <a:endParaRPr kumimoji="1" lang="en-US" altLang="en-US" sz="1800" b="1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74279" y="1850830"/>
            <a:ext cx="23469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 smtClean="0">
                <a:solidFill>
                  <a:srgbClr val="4E6EC2"/>
                </a:solidFill>
                <a:latin typeface="微软雅黑"/>
                <a:ea typeface="微软雅黑"/>
                <a:cs typeface="微软雅黑"/>
              </a:rPr>
              <a:t>优点</a:t>
            </a:r>
            <a:endParaRPr kumimoji="1" lang="en-US" altLang="zh-CN" sz="2400" b="1" dirty="0" smtClean="0">
              <a:solidFill>
                <a:srgbClr val="4E6EC2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368158" y="1791635"/>
            <a:ext cx="17235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 smtClean="0">
                <a:solidFill>
                  <a:srgbClr val="4E6EC2"/>
                </a:solidFill>
                <a:latin typeface="微软雅黑"/>
                <a:ea typeface="微软雅黑"/>
                <a:cs typeface="微软雅黑"/>
              </a:rPr>
              <a:t>缺点</a:t>
            </a:r>
            <a:endParaRPr kumimoji="1" lang="zh-CN" altLang="en-US" sz="2400" b="1" dirty="0">
              <a:solidFill>
                <a:srgbClr val="4E6EC2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2084831" y="4248806"/>
            <a:ext cx="4803648" cy="795137"/>
          </a:xfrm>
          <a:prstGeom prst="ellipse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/>
              <a:t>可</a:t>
            </a:r>
            <a:r>
              <a:rPr kumimoji="1" lang="zh-CN" altLang="en-US" sz="2400" b="1" dirty="0" smtClean="0"/>
              <a:t>实现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Features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34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975104" cy="5715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49623" y="906161"/>
            <a:ext cx="1266427" cy="62601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kumimoji="1" lang="zh-CN" altLang="en-US" sz="36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目录</a:t>
            </a:r>
            <a:endParaRPr kumimoji="1" lang="zh-CN" altLang="en-US" sz="36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72181" y="1486874"/>
            <a:ext cx="2227649" cy="441352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Contents</a:t>
            </a:r>
            <a:endParaRPr kumimoji="1" lang="zh-CN" altLang="en-US" sz="24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691407" y="1047799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277820" y="991505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45" name="圆角矩形 44"/>
          <p:cNvSpPr/>
          <p:nvPr/>
        </p:nvSpPr>
        <p:spPr>
          <a:xfrm>
            <a:off x="3691407" y="1707289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4277820" y="1650995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0" name="圆角矩形 49"/>
          <p:cNvSpPr/>
          <p:nvPr/>
        </p:nvSpPr>
        <p:spPr>
          <a:xfrm>
            <a:off x="3691407" y="2384034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4277820" y="2327740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2" name="圆角矩形 51"/>
          <p:cNvSpPr/>
          <p:nvPr/>
        </p:nvSpPr>
        <p:spPr>
          <a:xfrm>
            <a:off x="3691407" y="3053276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4277820" y="2996982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4" name="圆角矩形 53"/>
          <p:cNvSpPr/>
          <p:nvPr/>
        </p:nvSpPr>
        <p:spPr>
          <a:xfrm>
            <a:off x="3691407" y="3770688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277820" y="3714394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6" name="文本框 55"/>
          <p:cNvSpPr txBox="1"/>
          <p:nvPr/>
        </p:nvSpPr>
        <p:spPr>
          <a:xfrm>
            <a:off x="4345581" y="1697269"/>
            <a:ext cx="3119263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Native hook — </a:t>
            </a:r>
            <a:r>
              <a:rPr kumimoji="1" lang="en-US" altLang="zh-CN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AndFix</a:t>
            </a:r>
            <a:endParaRPr kumimoji="1" lang="en-US" altLang="zh-CN" sz="1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345581" y="2363217"/>
            <a:ext cx="3413921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Classloader</a:t>
            </a:r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hook — </a:t>
            </a:r>
            <a:r>
              <a:rPr kumimoji="1" lang="en-US" altLang="zh-CN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Qzone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345582" y="3041357"/>
            <a:ext cx="4607774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Dex</a:t>
            </a:r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replace — Tinker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5995" y="1008269"/>
            <a:ext cx="3904979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热补丁的两大流派</a:t>
            </a:r>
            <a:endParaRPr kumimoji="1" lang="en-US" altLang="zh-CN" sz="1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691407" y="4392438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4277820" y="4336144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71" name="文本框 70"/>
          <p:cNvSpPr txBox="1"/>
          <p:nvPr/>
        </p:nvSpPr>
        <p:spPr>
          <a:xfrm>
            <a:off x="4342761" y="4369154"/>
            <a:ext cx="3603851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热</a:t>
            </a:r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补丁技术的发展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345585" y="3755930"/>
            <a:ext cx="3413918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Method redirect — Robust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775810" y="3755162"/>
            <a:ext cx="646176" cy="358746"/>
          </a:xfrm>
          <a:prstGeom prst="rightArrow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564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-134112" y="763435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Robust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7919" y="1462569"/>
            <a:ext cx="47351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b="1" dirty="0" err="1" smtClean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DexClassloader</a:t>
            </a:r>
            <a:r>
              <a:rPr kumimoji="1" lang="en-US" altLang="zh-CN" sz="2000" b="1" dirty="0" smtClean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+</a:t>
            </a:r>
            <a:r>
              <a:rPr kumimoji="1" lang="zh-CN" altLang="en-US" sz="2000" b="1" dirty="0" smtClean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插桩</a:t>
            </a:r>
            <a:r>
              <a:rPr kumimoji="1" lang="en-US" altLang="zh-CN" sz="2000" b="1" dirty="0" smtClean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kumimoji="1" lang="zh-CN" altLang="en-US" sz="2000" b="1" dirty="0" smtClean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方法替换</a:t>
            </a:r>
            <a:endParaRPr kumimoji="1" lang="en-US" altLang="zh-CN" sz="2000" b="1" dirty="0" smtClean="0">
              <a:solidFill>
                <a:schemeClr val="bg2">
                  <a:lumMod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544148" y="2091941"/>
            <a:ext cx="1288442" cy="374479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主要问题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526689" y="2583422"/>
            <a:ext cx="401256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包访问权限</a:t>
            </a:r>
            <a:endParaRPr kumimoji="1" lang="en-US" altLang="zh-CN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super</a:t>
            </a:r>
            <a:r>
              <a:rPr kumimoji="1"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方法调用</a:t>
            </a:r>
            <a:endParaRPr kumimoji="1" lang="en-US" altLang="zh-CN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proguard</a:t>
            </a:r>
            <a:r>
              <a:rPr kumimoji="1"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内联</a:t>
            </a:r>
            <a:endParaRPr kumimoji="1" lang="en-US" altLang="zh-CN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56" name="直线连接符 9"/>
          <p:cNvCxnSpPr/>
          <p:nvPr/>
        </p:nvCxnSpPr>
        <p:spPr>
          <a:xfrm flipH="1">
            <a:off x="6430020" y="1657967"/>
            <a:ext cx="9624" cy="30445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Method redirect — Robust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705299" y="1286655"/>
            <a:ext cx="1434260" cy="510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51" y="1993797"/>
            <a:ext cx="5398727" cy="348471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4" y="3882660"/>
            <a:ext cx="88773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9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-134112" y="763435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关键挑战</a:t>
            </a:r>
            <a:r>
              <a:rPr kumimoji="1"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-</a:t>
            </a:r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包访问权限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Method redirect — Robust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837793" y="1286655"/>
            <a:ext cx="3326524" cy="510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91223" y="1436595"/>
            <a:ext cx="159275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包访问权限</a:t>
            </a:r>
            <a:endParaRPr kumimoji="1" lang="en-US" altLang="zh-CN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50109" y="4595771"/>
            <a:ext cx="3301719" cy="414645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在编译期间将包访问权限改为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2022831"/>
            <a:ext cx="2802611" cy="10740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625" y="2385406"/>
            <a:ext cx="3042203" cy="11576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" y="3710981"/>
            <a:ext cx="2578713" cy="1221458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 rot="8375259">
            <a:off x="3682698" y="3169840"/>
            <a:ext cx="1134518" cy="358746"/>
          </a:xfrm>
          <a:prstGeom prst="rightArrow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925660" y="2879984"/>
            <a:ext cx="8034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rgbClr val="FF0000"/>
                </a:solidFill>
              </a:rPr>
              <a:t>×</a:t>
            </a:r>
          </a:p>
        </p:txBody>
      </p:sp>
    </p:spTree>
    <p:extLst>
      <p:ext uri="{BB962C8B-B14F-4D97-AF65-F5344CB8AC3E}">
        <p14:creationId xmlns:p14="http://schemas.microsoft.com/office/powerpoint/2010/main" val="2100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-134112" y="763435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关键挑战</a:t>
            </a:r>
            <a:r>
              <a:rPr kumimoji="1"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-super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Method redirect — Robust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3082159" y="1287165"/>
            <a:ext cx="2711669" cy="0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14299" y="1438932"/>
            <a:ext cx="223914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super</a:t>
            </a:r>
            <a:r>
              <a:rPr kumimoji="1"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方法调用</a:t>
            </a:r>
            <a:endParaRPr kumimoji="1" lang="en-US" altLang="zh-CN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24" y="4422603"/>
            <a:ext cx="7444582" cy="94259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743200" y="3663619"/>
            <a:ext cx="6249721" cy="414645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invokevirtual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/invoke-virtual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指令改为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invokespecial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/invoke-super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23" y="2014543"/>
            <a:ext cx="5075735" cy="1336344"/>
          </a:xfrm>
          <a:prstGeom prst="rect">
            <a:avLst/>
          </a:prstGeom>
        </p:spPr>
      </p:pic>
      <p:sp>
        <p:nvSpPr>
          <p:cNvPr id="21" name="右箭头 20"/>
          <p:cNvSpPr/>
          <p:nvPr/>
        </p:nvSpPr>
        <p:spPr>
          <a:xfrm rot="5400000">
            <a:off x="1849388" y="3707371"/>
            <a:ext cx="609166" cy="358746"/>
          </a:xfrm>
          <a:prstGeom prst="rightArrow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26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-134112" y="763435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关键挑战</a:t>
            </a:r>
            <a:r>
              <a:rPr kumimoji="1"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-</a:t>
            </a:r>
            <a:r>
              <a:rPr kumimoji="1" lang="en-US" altLang="zh-CN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Proguard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Method redirect — Robust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885090" y="1286655"/>
            <a:ext cx="3097924" cy="0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67919" y="1489791"/>
            <a:ext cx="223914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Proguad</a:t>
            </a:r>
            <a:r>
              <a:rPr kumimoji="1"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内联</a:t>
            </a:r>
            <a:endParaRPr kumimoji="1" lang="en-US" altLang="zh-CN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22" name="直线连接符 9"/>
          <p:cNvCxnSpPr/>
          <p:nvPr/>
        </p:nvCxnSpPr>
        <p:spPr>
          <a:xfrm flipV="1">
            <a:off x="5508890" y="1907149"/>
            <a:ext cx="0" cy="35161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2165288"/>
            <a:ext cx="4175668" cy="3257874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5718094" y="1554924"/>
            <a:ext cx="1581340" cy="374479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kumimoji="1"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05064" y="1929403"/>
            <a:ext cx="401256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kumimoji="1" lang="en-US" altLang="zh-CN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过滤可能内联的函数</a:t>
            </a:r>
            <a:endParaRPr kumimoji="1" lang="en-US" altLang="zh-CN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通过补丁内联函数的调用函数</a:t>
            </a:r>
            <a:endParaRPr kumimoji="1" lang="en-US" altLang="zh-CN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zh-CN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1035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Method redirect — Robust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-85344" y="751243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Robust</a:t>
            </a:r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总结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419023" y="1287164"/>
            <a:ext cx="2075259" cy="0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243460" y="2361347"/>
            <a:ext cx="2894988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立刻生效</a:t>
            </a: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性能影响小</a:t>
            </a: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补丁相对较小</a:t>
            </a: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支持大部分的加固场景</a:t>
            </a:r>
            <a:endParaRPr kumimoji="1" lang="en-US" altLang="zh-CN" sz="1800" b="1" dirty="0" smtClean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186698" y="2361346"/>
            <a:ext cx="2791764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应用场景受限</a:t>
            </a: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修改源码</a:t>
            </a: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安装包变大</a:t>
            </a:r>
            <a:r>
              <a:rPr kumimoji="1" lang="en-US" altLang="zh-CN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(5%</a:t>
            </a: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左右</a:t>
            </a:r>
            <a:r>
              <a:rPr kumimoji="1" lang="en-US" altLang="zh-CN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)</a:t>
            </a:r>
            <a:endParaRPr kumimoji="1" lang="en-US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74279" y="1850830"/>
            <a:ext cx="23469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 smtClean="0">
                <a:solidFill>
                  <a:srgbClr val="4E6EC2"/>
                </a:solidFill>
                <a:latin typeface="微软雅黑"/>
                <a:ea typeface="微软雅黑"/>
                <a:cs typeface="微软雅黑"/>
              </a:rPr>
              <a:t>优点</a:t>
            </a:r>
            <a:endParaRPr kumimoji="1" lang="en-US" altLang="zh-CN" sz="2400" b="1" dirty="0" smtClean="0">
              <a:solidFill>
                <a:srgbClr val="4E6EC2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073662" y="1851352"/>
            <a:ext cx="17235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 smtClean="0">
                <a:solidFill>
                  <a:srgbClr val="4E6EC2"/>
                </a:solidFill>
                <a:latin typeface="微软雅黑"/>
                <a:ea typeface="微软雅黑"/>
                <a:cs typeface="微软雅黑"/>
              </a:rPr>
              <a:t>缺点</a:t>
            </a:r>
            <a:endParaRPr kumimoji="1" lang="zh-CN" altLang="en-US" sz="2400" b="1" dirty="0">
              <a:solidFill>
                <a:srgbClr val="4E6EC2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2084831" y="4248806"/>
            <a:ext cx="4803648" cy="795137"/>
          </a:xfrm>
          <a:prstGeom prst="ellipse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/>
              <a:t>适合</a:t>
            </a:r>
            <a:r>
              <a:rPr kumimoji="1" lang="en-US" altLang="zh-CN" sz="2400" b="1" dirty="0" err="1" smtClean="0"/>
              <a:t>Bugfix</a:t>
            </a:r>
            <a:r>
              <a:rPr kumimoji="1" lang="zh-CN" altLang="en-US" sz="2400" b="1" dirty="0"/>
              <a:t>场景</a:t>
            </a:r>
          </a:p>
        </p:txBody>
      </p:sp>
    </p:spTree>
    <p:extLst>
      <p:ext uri="{BB962C8B-B14F-4D97-AF65-F5344CB8AC3E}">
        <p14:creationId xmlns:p14="http://schemas.microsoft.com/office/powerpoint/2010/main" val="328078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热</a:t>
            </a:r>
            <a:r>
              <a:rPr kumimoji="1"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补丁技术方案选择</a:t>
            </a:r>
            <a:endParaRPr kumimoji="1"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18" name="Shape 201"/>
          <p:cNvGraphicFramePr/>
          <p:nvPr>
            <p:extLst>
              <p:ext uri="{D42A27DB-BD31-4B8C-83A1-F6EECF244321}">
                <p14:modId xmlns:p14="http://schemas.microsoft.com/office/powerpoint/2010/main" val="2572881902"/>
              </p:ext>
            </p:extLst>
          </p:nvPr>
        </p:nvGraphicFramePr>
        <p:xfrm>
          <a:off x="414528" y="1638089"/>
          <a:ext cx="6748080" cy="3383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20846"/>
                <a:gridCol w="1255926"/>
                <a:gridCol w="1246826"/>
                <a:gridCol w="1292329"/>
                <a:gridCol w="1632153"/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Tinker</a:t>
                      </a:r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err="1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Qzone</a:t>
                      </a:r>
                      <a:endParaRPr lang="zh-CN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AndFix</a:t>
                      </a:r>
                      <a:endParaRPr lang="zh-CN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Robust</a:t>
                      </a:r>
                      <a:endParaRPr lang="zh-CN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</a:tr>
              <a:tr h="3762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altLang="en-US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立刻生效</a:t>
                      </a:r>
                      <a:endParaRPr lang="zh-CN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yes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yes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</a:tr>
              <a:tr h="3762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altLang="en-US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使用场景</a:t>
                      </a:r>
                      <a:endParaRPr lang="zh-CN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smtClean="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Features</a:t>
                      </a:r>
                      <a:endParaRPr lang="zh-CN" dirty="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smtClean="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Features</a:t>
                      </a:r>
                      <a:endParaRPr lang="zh-CN" dirty="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Bugfix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Bugfix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</a:tr>
              <a:tr h="3762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altLang="en-US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性能损耗</a:t>
                      </a:r>
                      <a:endParaRPr lang="zh-CN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</a:tr>
              <a:tr h="3762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补丁包大小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</a:tr>
              <a:tr h="3762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altLang="en-US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加固支持</a:t>
                      </a:r>
                      <a:endParaRPr lang="zh-CN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smtClean="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smtClean="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回退支持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yes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yes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yes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</a:tr>
              <a:tr h="3762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altLang="en-US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成功率</a:t>
                      </a:r>
                      <a:endParaRPr lang="zh-CN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较高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较高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一般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b="0" dirty="0" smtClean="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最高</a:t>
                      </a:r>
                      <a:endParaRPr lang="zh-CN" b="0" dirty="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</a:tr>
              <a:tr h="3762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altLang="en-US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影响基础包</a:t>
                      </a:r>
                      <a:endParaRPr lang="zh-CN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不影响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影响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不影响</a:t>
                      </a:r>
                      <a:endParaRPr lang="zh-CN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影响</a:t>
                      </a:r>
                      <a:endParaRPr lang="zh-CN" b="0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278501" y="908869"/>
            <a:ext cx="4039379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 smtClean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方案对比</a:t>
            </a:r>
            <a:endParaRPr kumimoji="1" lang="en-US" altLang="zh-CN" sz="2000" b="1" dirty="0" smtClean="0">
              <a:solidFill>
                <a:schemeClr val="bg2">
                  <a:lumMod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9270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975104" cy="5715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49623" y="906161"/>
            <a:ext cx="1266427" cy="62601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kumimoji="1" lang="zh-CN" altLang="en-US" sz="36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目录</a:t>
            </a:r>
            <a:endParaRPr kumimoji="1" lang="zh-CN" altLang="en-US" sz="36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72181" y="1486874"/>
            <a:ext cx="2227649" cy="441352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Contents</a:t>
            </a:r>
            <a:endParaRPr kumimoji="1" lang="zh-CN" altLang="en-US" sz="24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691407" y="1047799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277820" y="991505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45" name="圆角矩形 44"/>
          <p:cNvSpPr/>
          <p:nvPr/>
        </p:nvSpPr>
        <p:spPr>
          <a:xfrm>
            <a:off x="3691407" y="1707289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4277820" y="1650995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0" name="圆角矩形 49"/>
          <p:cNvSpPr/>
          <p:nvPr/>
        </p:nvSpPr>
        <p:spPr>
          <a:xfrm>
            <a:off x="3691407" y="2384034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4277820" y="2327740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2" name="圆角矩形 51"/>
          <p:cNvSpPr/>
          <p:nvPr/>
        </p:nvSpPr>
        <p:spPr>
          <a:xfrm>
            <a:off x="3691407" y="3053276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4277820" y="2996982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4" name="圆角矩形 53"/>
          <p:cNvSpPr/>
          <p:nvPr/>
        </p:nvSpPr>
        <p:spPr>
          <a:xfrm>
            <a:off x="3691407" y="3770688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277820" y="3714394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6" name="文本框 55"/>
          <p:cNvSpPr txBox="1"/>
          <p:nvPr/>
        </p:nvSpPr>
        <p:spPr>
          <a:xfrm>
            <a:off x="4345581" y="1697269"/>
            <a:ext cx="3119263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Native hook — </a:t>
            </a:r>
            <a:r>
              <a:rPr kumimoji="1" lang="en-US" altLang="zh-CN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AndFix</a:t>
            </a:r>
            <a:endParaRPr kumimoji="1" lang="en-US" altLang="zh-CN" sz="1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345581" y="2363217"/>
            <a:ext cx="3413921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Classloader</a:t>
            </a:r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hook — </a:t>
            </a:r>
            <a:r>
              <a:rPr kumimoji="1" lang="en-US" altLang="zh-CN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Qzone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345582" y="3041357"/>
            <a:ext cx="4607774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Dex</a:t>
            </a:r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replace — Tinker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5995" y="1008269"/>
            <a:ext cx="3904979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热补丁的两大流派</a:t>
            </a:r>
            <a:endParaRPr kumimoji="1" lang="en-US" altLang="zh-CN" sz="1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691407" y="4392438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4277820" y="4336144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71" name="文本框 70"/>
          <p:cNvSpPr txBox="1"/>
          <p:nvPr/>
        </p:nvSpPr>
        <p:spPr>
          <a:xfrm>
            <a:off x="4342761" y="4369154"/>
            <a:ext cx="3603851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热</a:t>
            </a:r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补丁技术的发展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345585" y="3755930"/>
            <a:ext cx="3413918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Method redirect — Robust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775810" y="1035607"/>
            <a:ext cx="646176" cy="358746"/>
          </a:xfrm>
          <a:prstGeom prst="rightArrow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760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975104" cy="5715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49623" y="906161"/>
            <a:ext cx="1266427" cy="62601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kumimoji="1" lang="zh-CN" altLang="en-US" sz="36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目录</a:t>
            </a:r>
            <a:endParaRPr kumimoji="1" lang="zh-CN" altLang="en-US" sz="36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72181" y="1486874"/>
            <a:ext cx="2227649" cy="441352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Contents</a:t>
            </a:r>
            <a:endParaRPr kumimoji="1" lang="zh-CN" altLang="en-US" sz="24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691407" y="1047799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277820" y="991505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45" name="圆角矩形 44"/>
          <p:cNvSpPr/>
          <p:nvPr/>
        </p:nvSpPr>
        <p:spPr>
          <a:xfrm>
            <a:off x="3691407" y="1707289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4277820" y="1650995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0" name="圆角矩形 49"/>
          <p:cNvSpPr/>
          <p:nvPr/>
        </p:nvSpPr>
        <p:spPr>
          <a:xfrm>
            <a:off x="3691407" y="2384034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4277820" y="2327740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2" name="圆角矩形 51"/>
          <p:cNvSpPr/>
          <p:nvPr/>
        </p:nvSpPr>
        <p:spPr>
          <a:xfrm>
            <a:off x="3691407" y="3053276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4277820" y="2996982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4" name="圆角矩形 53"/>
          <p:cNvSpPr/>
          <p:nvPr/>
        </p:nvSpPr>
        <p:spPr>
          <a:xfrm>
            <a:off x="3691407" y="3770688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277820" y="3714394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6" name="文本框 55"/>
          <p:cNvSpPr txBox="1"/>
          <p:nvPr/>
        </p:nvSpPr>
        <p:spPr>
          <a:xfrm>
            <a:off x="4345581" y="1697269"/>
            <a:ext cx="3119263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Native hook — </a:t>
            </a:r>
            <a:r>
              <a:rPr kumimoji="1" lang="en-US" altLang="zh-CN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AndFix</a:t>
            </a:r>
            <a:endParaRPr kumimoji="1" lang="en-US" altLang="zh-CN" sz="1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345581" y="2363217"/>
            <a:ext cx="3413921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Classloader</a:t>
            </a:r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hook — </a:t>
            </a:r>
            <a:r>
              <a:rPr kumimoji="1" lang="en-US" altLang="zh-CN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Qzone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345582" y="3041357"/>
            <a:ext cx="4607774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Dex</a:t>
            </a:r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replace — Tinker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5995" y="1008269"/>
            <a:ext cx="3904979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热补丁的两大流派</a:t>
            </a:r>
            <a:endParaRPr kumimoji="1" lang="en-US" altLang="zh-CN" sz="1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691407" y="4392438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4277820" y="4336144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71" name="文本框 70"/>
          <p:cNvSpPr txBox="1"/>
          <p:nvPr/>
        </p:nvSpPr>
        <p:spPr>
          <a:xfrm>
            <a:off x="4342761" y="4369154"/>
            <a:ext cx="3603851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热</a:t>
            </a:r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补丁技术的发展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345585" y="3755930"/>
            <a:ext cx="3413918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Method redirect — Robust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775810" y="4354250"/>
            <a:ext cx="646176" cy="358746"/>
          </a:xfrm>
          <a:prstGeom prst="rightArrow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48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热补丁技术的发展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-85344" y="751243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核心问题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419023" y="1287164"/>
            <a:ext cx="2075259" cy="0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5407571" y="1798698"/>
            <a:ext cx="478685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Native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AndroidManifest.xml</a:t>
            </a:r>
            <a:endParaRPr kumimoji="1"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Google Play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5407571" y="3788463"/>
            <a:ext cx="241395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Web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performance</a:t>
            </a:r>
            <a:endParaRPr kumimoji="1" lang="en-US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508450"/>
            <a:ext cx="2148110" cy="18115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693" y="3462320"/>
            <a:ext cx="2125641" cy="178639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22745" y="3479872"/>
            <a:ext cx="8907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4282" y="1429690"/>
            <a:ext cx="1288442" cy="374479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hot fix</a:t>
            </a:r>
            <a:endParaRPr kumimoji="1"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94282" y="3275080"/>
            <a:ext cx="1288442" cy="374479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rn</a:t>
            </a:r>
            <a:r>
              <a:rPr kumimoji="1"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weex</a:t>
            </a:r>
            <a:endParaRPr kumimoji="1"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494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热补丁技术的发展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-85344" y="751243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前景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941379" y="1274463"/>
            <a:ext cx="1103587" cy="1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879602" y="1873599"/>
            <a:ext cx="2441885" cy="928868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 err="1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Bugfix</a:t>
            </a:r>
            <a:endParaRPr kumimoji="1" lang="en-US" altLang="zh-CN" sz="20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809414" y="1873599"/>
            <a:ext cx="2207013" cy="928868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Alpha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9603" y="3279804"/>
            <a:ext cx="2441884" cy="926435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ABTest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809414" y="3255264"/>
            <a:ext cx="2219343" cy="950975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Tinker-boots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88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热补丁技术的发展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-235116" y="746594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Tinker</a:t>
            </a:r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开源总结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208283" y="1269814"/>
            <a:ext cx="2088931" cy="4649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19" y="1569087"/>
            <a:ext cx="8094369" cy="6569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19" y="2226021"/>
            <a:ext cx="2885714" cy="2171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633" y="2226021"/>
            <a:ext cx="3552381" cy="1571429"/>
          </a:xfrm>
          <a:prstGeom prst="rect">
            <a:avLst/>
          </a:prstGeom>
        </p:spPr>
      </p:pic>
      <p:pic>
        <p:nvPicPr>
          <p:cNvPr id="16" name="Shape 582" descr="github-trend-top-weekly.png"/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4635604" y="2039085"/>
            <a:ext cx="3643741" cy="367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583" descr="trophy.png"/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6770636" y="3969128"/>
            <a:ext cx="1742744" cy="1745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8096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912" y="1531208"/>
            <a:ext cx="3458863" cy="345886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01339" y="1084762"/>
            <a:ext cx="2775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WeMobileDev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93" y="1531208"/>
            <a:ext cx="3432968" cy="343296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7732" y="1066134"/>
            <a:ext cx="1950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Tinker </a:t>
            </a:r>
            <a:r>
              <a:rPr lang="en-US" altLang="zh-CN" sz="2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018981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585217" y="1791015"/>
            <a:ext cx="8083296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 smtClean="0">
                <a:solidFill>
                  <a:srgbClr val="417A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可以让应用</a:t>
            </a:r>
            <a:r>
              <a:rPr lang="zh-CN" altLang="en-US" sz="2800" b="1" dirty="0">
                <a:solidFill>
                  <a:srgbClr val="417A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</a:t>
            </a:r>
            <a:r>
              <a:rPr lang="zh-CN" altLang="en-US" sz="2800" b="1" dirty="0" smtClean="0">
                <a:solidFill>
                  <a:srgbClr val="417A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重新安装下能够自动更新</a:t>
            </a:r>
            <a:endParaRPr kumimoji="1" lang="en-US" altLang="zh-CN" sz="2800" b="1" dirty="0">
              <a:solidFill>
                <a:srgbClr val="417AC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3024" y="83773"/>
            <a:ext cx="410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 smtClean="0">
                <a:solidFill>
                  <a:schemeClr val="bg2">
                    <a:lumMod val="25000"/>
                  </a:schemeClr>
                </a:solidFill>
                <a:latin typeface="微软雅黑"/>
                <a:ea typeface="微软雅黑"/>
                <a:cs typeface="微软雅黑"/>
              </a:rPr>
              <a:t>热补丁的两大流派</a:t>
            </a:r>
            <a:endParaRPr kumimoji="1" lang="zh-CN" altLang="en-US" sz="1800" dirty="0">
              <a:solidFill>
                <a:schemeClr val="bg2">
                  <a:lumMod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1618311" y="3098401"/>
            <a:ext cx="1333846" cy="1333846"/>
          </a:xfrm>
          <a:prstGeom prst="ellipse">
            <a:avLst/>
          </a:prstGeom>
          <a:solidFill>
            <a:srgbClr val="5474B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Bugfix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823039" y="3079954"/>
            <a:ext cx="1370752" cy="1370752"/>
          </a:xfrm>
          <a:prstGeom prst="ellipse">
            <a:avLst/>
          </a:prstGeom>
          <a:solidFill>
            <a:srgbClr val="5474B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UI</a:t>
            </a:r>
            <a:endParaRPr kumimoji="1" lang="en-US" altLang="zh-CN" sz="18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149340" y="3098401"/>
            <a:ext cx="1370741" cy="1370741"/>
          </a:xfrm>
          <a:prstGeom prst="ellipse">
            <a:avLst/>
          </a:prstGeom>
          <a:solidFill>
            <a:srgbClr val="5474B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887305" y="837781"/>
            <a:ext cx="3121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何为热补丁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2875113" y="1433468"/>
            <a:ext cx="3121153" cy="0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297646" y="3562123"/>
            <a:ext cx="117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Features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240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4979624" y="2057647"/>
            <a:ext cx="347472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800" b="1" dirty="0">
                <a:latin typeface="微软雅黑"/>
                <a:ea typeface="微软雅黑"/>
                <a:cs typeface="微软雅黑"/>
              </a:rPr>
              <a:t>热</a:t>
            </a:r>
            <a:r>
              <a:rPr kumimoji="1" lang="zh-CN" altLang="en-US" sz="2800" b="1" dirty="0" smtClean="0">
                <a:latin typeface="微软雅黑"/>
                <a:ea typeface="微软雅黑"/>
                <a:cs typeface="微软雅黑"/>
              </a:rPr>
              <a:t>补丁技术哪家强？</a:t>
            </a:r>
            <a:endParaRPr kumimoji="1" lang="en-US" altLang="zh-CN" sz="2800" b="1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025388" y="3601191"/>
            <a:ext cx="1317161" cy="1317161"/>
          </a:xfrm>
          <a:prstGeom prst="ellipse">
            <a:avLst/>
          </a:prstGeom>
          <a:solidFill>
            <a:srgbClr val="F4A7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84322" y="1843564"/>
            <a:ext cx="1258228" cy="1258228"/>
          </a:xfrm>
          <a:prstGeom prst="ellipse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26657" y="2205380"/>
            <a:ext cx="119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Native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53663" y="3997557"/>
            <a:ext cx="854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869551" y="1929129"/>
            <a:ext cx="1396444" cy="448195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AndFix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869551" y="2506164"/>
            <a:ext cx="1396444" cy="414026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KKFix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869551" y="3605859"/>
            <a:ext cx="1396444" cy="435725"/>
          </a:xfrm>
          <a:prstGeom prst="rect">
            <a:avLst/>
          </a:prstGeom>
          <a:solidFill>
            <a:srgbClr val="F4A7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Qzone</a:t>
            </a:r>
            <a:endParaRPr kumimoji="1"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561150" y="3606614"/>
            <a:ext cx="1396444" cy="435725"/>
          </a:xfrm>
          <a:prstGeom prst="rect">
            <a:avLst/>
          </a:prstGeom>
          <a:solidFill>
            <a:srgbClr val="F4A7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nuwa</a:t>
            </a:r>
            <a:endParaRPr kumimoji="1"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286372" y="3601192"/>
            <a:ext cx="1396444" cy="435725"/>
          </a:xfrm>
          <a:prstGeom prst="rect">
            <a:avLst/>
          </a:prstGeom>
          <a:solidFill>
            <a:srgbClr val="F4A7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Qfix</a:t>
            </a:r>
            <a:endParaRPr kumimoji="1"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69551" y="4166954"/>
            <a:ext cx="1396444" cy="435725"/>
          </a:xfrm>
          <a:prstGeom prst="rect">
            <a:avLst/>
          </a:prstGeom>
          <a:solidFill>
            <a:srgbClr val="F4A7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Tinker</a:t>
            </a:r>
            <a:endParaRPr kumimoji="1"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561150" y="4152005"/>
            <a:ext cx="1396444" cy="450674"/>
          </a:xfrm>
          <a:prstGeom prst="rect">
            <a:avLst/>
          </a:prstGeom>
          <a:solidFill>
            <a:srgbClr val="F4A7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amigo</a:t>
            </a:r>
            <a:endParaRPr kumimoji="1"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69551" y="4747665"/>
            <a:ext cx="1396444" cy="435725"/>
          </a:xfrm>
          <a:prstGeom prst="rect">
            <a:avLst/>
          </a:prstGeom>
          <a:solidFill>
            <a:srgbClr val="F4A7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robust</a:t>
            </a:r>
            <a:endParaRPr kumimoji="1"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9873" y="83773"/>
            <a:ext cx="215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800" dirty="0">
                <a:solidFill>
                  <a:schemeClr val="bg2">
                    <a:lumMod val="25000"/>
                  </a:schemeClr>
                </a:solidFill>
                <a:latin typeface="微软雅黑"/>
                <a:ea typeface="微软雅黑"/>
                <a:cs typeface="微软雅黑"/>
              </a:rPr>
              <a:t>热</a:t>
            </a:r>
            <a:r>
              <a:rPr kumimoji="1" lang="zh-CN" altLang="en-US" sz="1800" dirty="0" smtClean="0">
                <a:solidFill>
                  <a:schemeClr val="bg2">
                    <a:lumMod val="25000"/>
                  </a:schemeClr>
                </a:solidFill>
                <a:latin typeface="微软雅黑"/>
                <a:ea typeface="微软雅黑"/>
                <a:cs typeface="微软雅黑"/>
              </a:rPr>
              <a:t>补丁的两大流派</a:t>
            </a:r>
            <a:endParaRPr kumimoji="1" lang="zh-CN" altLang="en-US" sz="1800" dirty="0">
              <a:solidFill>
                <a:schemeClr val="bg2">
                  <a:lumMod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70560" y="464980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887305" y="837781"/>
            <a:ext cx="3121153" cy="59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两</a:t>
            </a:r>
            <a:r>
              <a:rPr kumimoji="1"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大流派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875113" y="1433468"/>
            <a:ext cx="3121153" cy="0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-427512" y="502326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065818" y="13775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486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9" grpId="0" animBg="1"/>
      <p:bldP spid="20" grpId="0" animBg="1"/>
      <p:bldP spid="2" grpId="0"/>
      <p:bldP spid="22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975104" cy="5715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49623" y="906161"/>
            <a:ext cx="1266427" cy="62601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kumimoji="1" lang="zh-CN" altLang="en-US" sz="36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目录</a:t>
            </a:r>
            <a:endParaRPr kumimoji="1" lang="zh-CN" altLang="en-US" sz="36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72181" y="1486874"/>
            <a:ext cx="2227649" cy="441352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Contents</a:t>
            </a:r>
            <a:endParaRPr kumimoji="1" lang="zh-CN" altLang="en-US" sz="24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691407" y="1047799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277820" y="991505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45" name="圆角矩形 44"/>
          <p:cNvSpPr/>
          <p:nvPr/>
        </p:nvSpPr>
        <p:spPr>
          <a:xfrm>
            <a:off x="3691407" y="1707289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4277820" y="1650995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0" name="圆角矩形 49"/>
          <p:cNvSpPr/>
          <p:nvPr/>
        </p:nvSpPr>
        <p:spPr>
          <a:xfrm>
            <a:off x="3691407" y="2384034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4277820" y="2327740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2" name="圆角矩形 51"/>
          <p:cNvSpPr/>
          <p:nvPr/>
        </p:nvSpPr>
        <p:spPr>
          <a:xfrm>
            <a:off x="3691407" y="3053276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4277820" y="2996982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4" name="圆角矩形 53"/>
          <p:cNvSpPr/>
          <p:nvPr/>
        </p:nvSpPr>
        <p:spPr>
          <a:xfrm>
            <a:off x="3691407" y="3770688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277820" y="3714394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6" name="文本框 55"/>
          <p:cNvSpPr txBox="1"/>
          <p:nvPr/>
        </p:nvSpPr>
        <p:spPr>
          <a:xfrm>
            <a:off x="4345581" y="1697269"/>
            <a:ext cx="3119263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Native hook — </a:t>
            </a:r>
            <a:r>
              <a:rPr kumimoji="1" lang="en-US" altLang="zh-CN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AndFix</a:t>
            </a:r>
            <a:endParaRPr kumimoji="1" lang="en-US" altLang="zh-CN" sz="1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345581" y="2363217"/>
            <a:ext cx="3413921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Classloader</a:t>
            </a:r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hook — </a:t>
            </a:r>
            <a:r>
              <a:rPr kumimoji="1" lang="en-US" altLang="zh-CN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Qzone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345582" y="3041357"/>
            <a:ext cx="4607774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Dex</a:t>
            </a:r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replace — Tinker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5995" y="1008269"/>
            <a:ext cx="3904979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热补丁的两大流派</a:t>
            </a:r>
            <a:endParaRPr kumimoji="1" lang="en-US" altLang="zh-CN" sz="1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691407" y="4392438"/>
            <a:ext cx="334362" cy="334362"/>
          </a:xfrm>
          <a:prstGeom prst="roundRect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4277820" y="4336144"/>
            <a:ext cx="3416741" cy="41504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71" name="文本框 70"/>
          <p:cNvSpPr txBox="1"/>
          <p:nvPr/>
        </p:nvSpPr>
        <p:spPr>
          <a:xfrm>
            <a:off x="4342761" y="4369154"/>
            <a:ext cx="3603851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热</a:t>
            </a:r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补丁技术的发展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345585" y="3755930"/>
            <a:ext cx="3413918" cy="349019"/>
          </a:xfrm>
          <a:prstGeom prst="rect">
            <a:avLst/>
          </a:prstGeom>
          <a:noFill/>
        </p:spPr>
        <p:txBody>
          <a:bodyPr wrap="square" lIns="71323" tIns="35662" rIns="71323" bIns="35662" rtlCol="0" anchor="b">
            <a:spAutoFit/>
          </a:bodyPr>
          <a:lstStyle/>
          <a:p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Method redirect — Robust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775810" y="1674110"/>
            <a:ext cx="646176" cy="358746"/>
          </a:xfrm>
          <a:prstGeom prst="rightArrow">
            <a:avLst/>
          </a:prstGeom>
          <a:solidFill>
            <a:srgbClr val="4D6E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93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-134112" y="763435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AndFix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7919" y="1455752"/>
            <a:ext cx="40393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 smtClean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基于</a:t>
            </a:r>
            <a:r>
              <a:rPr kumimoji="1" lang="en-US" altLang="zh-CN" sz="2000" b="1" dirty="0" smtClean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Native Hook </a:t>
            </a:r>
            <a:r>
              <a:rPr kumimoji="1" lang="zh-CN" altLang="en-US" sz="2000" b="1" dirty="0" smtClean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替换方法实现</a:t>
            </a:r>
            <a:endParaRPr kumimoji="1" lang="en-US" altLang="zh-CN" sz="2000" b="1" dirty="0" smtClean="0">
              <a:solidFill>
                <a:schemeClr val="bg2">
                  <a:lumMod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544148" y="2091941"/>
            <a:ext cx="1288442" cy="374479"/>
          </a:xfrm>
          <a:prstGeom prst="rect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主要问题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526689" y="2575539"/>
            <a:ext cx="401256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兼容性</a:t>
            </a:r>
            <a:endParaRPr kumimoji="1" lang="en-US" altLang="zh-CN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使用场景</a:t>
            </a:r>
            <a:endParaRPr kumimoji="1" lang="en-US" altLang="zh-CN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zh-CN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56" name="直线连接符 9"/>
          <p:cNvCxnSpPr/>
          <p:nvPr/>
        </p:nvCxnSpPr>
        <p:spPr>
          <a:xfrm flipH="1">
            <a:off x="6430020" y="1657967"/>
            <a:ext cx="9624" cy="30445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Native hook — </a:t>
            </a:r>
            <a:r>
              <a:rPr kumimoji="1"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AndFix</a:t>
            </a:r>
            <a:endParaRPr kumimoji="1"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705299" y="1286655"/>
            <a:ext cx="1434260" cy="510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23" y="1948195"/>
            <a:ext cx="4892812" cy="295447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7" y="1948195"/>
            <a:ext cx="4924164" cy="318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0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-134112" y="763435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关键挑战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Native hook — </a:t>
            </a:r>
            <a:r>
              <a:rPr kumimoji="1"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AndFix</a:t>
            </a:r>
            <a:endParaRPr kumimoji="1"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3705299" y="1287165"/>
            <a:ext cx="1434260" cy="0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75" y="1735936"/>
            <a:ext cx="2742075" cy="36533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674" y="2120461"/>
            <a:ext cx="5473157" cy="2446913"/>
          </a:xfrm>
          <a:prstGeom prst="rect">
            <a:avLst/>
          </a:prstGeom>
        </p:spPr>
      </p:pic>
      <p:cxnSp>
        <p:nvCxnSpPr>
          <p:cNvPr id="15" name="直线连接符 9"/>
          <p:cNvCxnSpPr/>
          <p:nvPr/>
        </p:nvCxnSpPr>
        <p:spPr>
          <a:xfrm flipH="1">
            <a:off x="3360474" y="1624581"/>
            <a:ext cx="11485" cy="36332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91223" y="1207223"/>
            <a:ext cx="159275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兼容性挑战</a:t>
            </a:r>
            <a:endParaRPr kumimoji="1" lang="en-US" altLang="zh-CN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72818" y="4567374"/>
            <a:ext cx="178886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使用场景挑战</a:t>
            </a:r>
            <a:endParaRPr kumimoji="1" lang="en-US" altLang="zh-CN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6955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67919" y="138333"/>
            <a:ext cx="246609" cy="24660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41071" y="208955"/>
            <a:ext cx="246609" cy="246609"/>
          </a:xfrm>
          <a:prstGeom prst="roundRect">
            <a:avLst>
              <a:gd name="adj" fmla="val 5728"/>
            </a:avLst>
          </a:prstGeom>
          <a:solidFill>
            <a:srgbClr val="417A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5216" y="83773"/>
            <a:ext cx="34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Native hook — </a:t>
            </a:r>
            <a:r>
              <a:rPr kumimoji="1"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AndFix</a:t>
            </a:r>
            <a:endParaRPr kumimoji="1"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670560" y="453105"/>
            <a:ext cx="79300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-85344" y="751243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AndFix</a:t>
            </a:r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总结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419023" y="1287164"/>
            <a:ext cx="2075259" cy="0"/>
          </a:xfrm>
          <a:prstGeom prst="line">
            <a:avLst/>
          </a:prstGeom>
          <a:ln w="19050">
            <a:solidFill>
              <a:srgbClr val="4E6EC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243460" y="2361347"/>
            <a:ext cx="2894988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立刻生效</a:t>
            </a: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性能影响小</a:t>
            </a: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补丁相对较小</a:t>
            </a: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支持大部分的加固场景</a:t>
            </a:r>
            <a:endParaRPr kumimoji="1" lang="en-US" altLang="zh-CN" sz="1800" b="1" dirty="0" smtClean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186698" y="2361346"/>
            <a:ext cx="2413950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兼容性</a:t>
            </a: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Native</a:t>
            </a:r>
            <a:r>
              <a:rPr kumimoji="1" lang="zh-CN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定位</a:t>
            </a: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复杂</a:t>
            </a:r>
            <a:endParaRPr kumimoji="1" lang="en-US" altLang="zh-CN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应用场景受限</a:t>
            </a:r>
            <a:endParaRPr kumimoji="1" lang="en-US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74279" y="1850830"/>
            <a:ext cx="23469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 smtClean="0">
                <a:solidFill>
                  <a:srgbClr val="4E6EC2"/>
                </a:solidFill>
                <a:latin typeface="微软雅黑"/>
                <a:ea typeface="微软雅黑"/>
                <a:cs typeface="微软雅黑"/>
              </a:rPr>
              <a:t>优点</a:t>
            </a:r>
            <a:endParaRPr kumimoji="1" lang="en-US" altLang="zh-CN" sz="2400" b="1" dirty="0" smtClean="0">
              <a:solidFill>
                <a:srgbClr val="4E6EC2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073662" y="1851352"/>
            <a:ext cx="17235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 smtClean="0">
                <a:solidFill>
                  <a:srgbClr val="4E6EC2"/>
                </a:solidFill>
                <a:latin typeface="微软雅黑"/>
                <a:ea typeface="微软雅黑"/>
                <a:cs typeface="微软雅黑"/>
              </a:rPr>
              <a:t>缺点</a:t>
            </a:r>
            <a:endParaRPr kumimoji="1" lang="zh-CN" altLang="en-US" sz="2400" b="1" dirty="0">
              <a:solidFill>
                <a:srgbClr val="4E6EC2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2084831" y="4248806"/>
            <a:ext cx="4803648" cy="795137"/>
          </a:xfrm>
          <a:prstGeom prst="ellipse">
            <a:avLst/>
          </a:prstGeom>
          <a:solidFill>
            <a:srgbClr val="4E6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/>
              <a:t>适合</a:t>
            </a:r>
            <a:r>
              <a:rPr kumimoji="1" lang="en-US" altLang="zh-CN" sz="2400" b="1" dirty="0" err="1" smtClean="0"/>
              <a:t>Bugfix</a:t>
            </a:r>
            <a:r>
              <a:rPr kumimoji="1" lang="zh-CN" altLang="en-US" sz="2400" b="1" dirty="0"/>
              <a:t>场景</a:t>
            </a:r>
          </a:p>
        </p:txBody>
      </p:sp>
    </p:spTree>
    <p:extLst>
      <p:ext uri="{BB962C8B-B14F-4D97-AF65-F5344CB8AC3E}">
        <p14:creationId xmlns:p14="http://schemas.microsoft.com/office/powerpoint/2010/main" val="235177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95752</TotalTime>
  <Words>4122</Words>
  <Application>Microsoft Office PowerPoint</Application>
  <PresentationFormat>全屏显示(16:10)</PresentationFormat>
  <Paragraphs>657</Paragraphs>
  <Slides>34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宋体</vt:lpstr>
      <vt:lpstr>微软雅黑</vt:lpstr>
      <vt:lpstr>微软雅黑</vt:lpstr>
      <vt:lpstr>Arial</vt:lpstr>
      <vt:lpstr>Arial Black</vt:lpstr>
      <vt:lpstr>Calibri</vt:lpstr>
      <vt:lpstr>Calibri Light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NetEase</dc:creator>
  <cp:lastModifiedBy>shwenzhang(张绍文)</cp:lastModifiedBy>
  <cp:revision>1830</cp:revision>
  <cp:lastPrinted>2016-09-24T06:28:05Z</cp:lastPrinted>
  <dcterms:created xsi:type="dcterms:W3CDTF">2015-06-02T09:21:15Z</dcterms:created>
  <dcterms:modified xsi:type="dcterms:W3CDTF">2016-11-11T06:11:32Z</dcterms:modified>
</cp:coreProperties>
</file>